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slideLayouts/slideLayout10.xml" ContentType="application/vnd.openxmlformats-officedocument.presentationml.slideLayout+xml"/>
  <Override PartName="/ppt/theme/theme9.xml" ContentType="application/vnd.openxmlformats-officedocument.theme+xml"/>
  <Override PartName="/ppt/slideLayouts/slideLayout11.xml" ContentType="application/vnd.openxmlformats-officedocument.presentationml.slideLayout+xml"/>
  <Override PartName="/ppt/theme/theme10.xml" ContentType="application/vnd.openxmlformats-officedocument.theme+xml"/>
  <Override PartName="/ppt/slideLayouts/slideLayout12.xml" ContentType="application/vnd.openxmlformats-officedocument.presentationml.slideLayout+xml"/>
  <Override PartName="/ppt/theme/theme11.xml" ContentType="application/vnd.openxmlformats-officedocument.theme+xml"/>
  <Override PartName="/ppt/slideLayouts/slideLayout13.xml" ContentType="application/vnd.openxmlformats-officedocument.presentationml.slideLayout+xml"/>
  <Override PartName="/ppt/theme/theme12.xml" ContentType="application/vnd.openxmlformats-officedocument.theme+xml"/>
  <Override PartName="/ppt/slideLayouts/slideLayout14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6" r:id="rId4"/>
    <p:sldMasterId id="2147483658" r:id="rId5"/>
    <p:sldMasterId id="2147483660" r:id="rId6"/>
    <p:sldMasterId id="2147483662" r:id="rId7"/>
    <p:sldMasterId id="2147483664" r:id="rId8"/>
    <p:sldMasterId id="2147483666" r:id="rId9"/>
    <p:sldMasterId id="2147483668" r:id="rId10"/>
    <p:sldMasterId id="2147483670" r:id="rId11"/>
    <p:sldMasterId id="2147483672" r:id="rId12"/>
    <p:sldMasterId id="2147483674" r:id="rId13"/>
  </p:sldMasterIdLst>
  <p:notesMasterIdLst>
    <p:notesMasterId r:id="rId48"/>
  </p:notesMasterIdLst>
  <p:sldIdLst>
    <p:sldId id="331" r:id="rId14"/>
    <p:sldId id="323" r:id="rId15"/>
    <p:sldId id="300" r:id="rId16"/>
    <p:sldId id="324" r:id="rId17"/>
    <p:sldId id="302" r:id="rId18"/>
    <p:sldId id="337" r:id="rId19"/>
    <p:sldId id="338" r:id="rId20"/>
    <p:sldId id="335" r:id="rId21"/>
    <p:sldId id="336" r:id="rId22"/>
    <p:sldId id="325" r:id="rId23"/>
    <p:sldId id="326" r:id="rId24"/>
    <p:sldId id="327" r:id="rId25"/>
    <p:sldId id="305" r:id="rId26"/>
    <p:sldId id="306" r:id="rId27"/>
    <p:sldId id="340" r:id="rId28"/>
    <p:sldId id="339" r:id="rId29"/>
    <p:sldId id="341" r:id="rId30"/>
    <p:sldId id="316" r:id="rId31"/>
    <p:sldId id="317" r:id="rId32"/>
    <p:sldId id="270" r:id="rId33"/>
    <p:sldId id="275" r:id="rId34"/>
    <p:sldId id="276" r:id="rId35"/>
    <p:sldId id="309" r:id="rId36"/>
    <p:sldId id="310" r:id="rId37"/>
    <p:sldId id="266" r:id="rId38"/>
    <p:sldId id="289" r:id="rId39"/>
    <p:sldId id="290" r:id="rId40"/>
    <p:sldId id="333" r:id="rId41"/>
    <p:sldId id="334" r:id="rId42"/>
    <p:sldId id="319" r:id="rId43"/>
    <p:sldId id="320" r:id="rId44"/>
    <p:sldId id="321" r:id="rId45"/>
    <p:sldId id="322" r:id="rId46"/>
    <p:sldId id="328" r:id="rId47"/>
  </p:sldIdLst>
  <p:sldSz cx="12192000" cy="6858000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668" autoAdjust="0"/>
  </p:normalViewPr>
  <p:slideViewPr>
    <p:cSldViewPr snapToGrid="0">
      <p:cViewPr varScale="1">
        <p:scale>
          <a:sx n="100" d="100"/>
          <a:sy n="100" d="100"/>
        </p:scale>
        <p:origin x="9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81280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Для перемещения страницы щёлкните мышью</a:t>
            </a: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760132" y="5078520"/>
            <a:ext cx="6080698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9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98613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</a:p>
        </p:txBody>
      </p:sp>
      <p:sp>
        <p:nvSpPr>
          <p:cNvPr id="96" name="PlaceHolder 4"/>
          <p:cNvSpPr>
            <a:spLocks noGrp="1"/>
          </p:cNvSpPr>
          <p:nvPr>
            <p:ph type="dt" idx="46"/>
          </p:nvPr>
        </p:nvSpPr>
        <p:spPr>
          <a:xfrm>
            <a:off x="4302350" y="0"/>
            <a:ext cx="3298613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97" name="PlaceHolder 5"/>
          <p:cNvSpPr>
            <a:spLocks noGrp="1"/>
          </p:cNvSpPr>
          <p:nvPr>
            <p:ph type="ftr" idx="47"/>
          </p:nvPr>
        </p:nvSpPr>
        <p:spPr>
          <a:xfrm>
            <a:off x="0" y="10157400"/>
            <a:ext cx="3298613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98" name="PlaceHolder 6"/>
          <p:cNvSpPr>
            <a:spLocks noGrp="1"/>
          </p:cNvSpPr>
          <p:nvPr>
            <p:ph type="sldNum" idx="48"/>
          </p:nvPr>
        </p:nvSpPr>
        <p:spPr>
          <a:xfrm>
            <a:off x="4302350" y="10157400"/>
            <a:ext cx="3298613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F1A558CF-E70D-4534-B0AA-C05E9B21DFB6}" type="slidenum"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Rectangle 3"/>
          <p:cNvSpPr/>
          <p:nvPr/>
        </p:nvSpPr>
        <p:spPr>
          <a:xfrm>
            <a:off x="4168463" y="9991896"/>
            <a:ext cx="3194128" cy="5230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894282" algn="l"/>
                <a:tab pos="1788564" algn="l"/>
                <a:tab pos="2682846" algn="l"/>
                <a:tab pos="3577128" algn="l"/>
                <a:tab pos="4471410" algn="l"/>
                <a:tab pos="5365692" algn="l"/>
                <a:tab pos="6259974" algn="l"/>
                <a:tab pos="7154256" algn="l"/>
                <a:tab pos="8048894" algn="l"/>
                <a:tab pos="8943176" algn="l"/>
                <a:tab pos="9837459" algn="l"/>
              </a:tabLst>
            </a:pPr>
            <a:fld id="{64AE179E-5917-425B-A3F8-BCDA4F6BEEFF}" type="slidenum">
              <a:rPr lang="ru-RU" sz="1400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93000"/>
                </a:lnSpc>
                <a:spcBef>
                  <a:spcPts val="11"/>
                </a:spcBef>
                <a:spcAft>
                  <a:spcPts val="11"/>
                </a:spcAft>
                <a:tabLst>
                  <a:tab pos="0" algn="l"/>
                  <a:tab pos="894282" algn="l"/>
                  <a:tab pos="1788564" algn="l"/>
                  <a:tab pos="2682846" algn="l"/>
                  <a:tab pos="3577128" algn="l"/>
                  <a:tab pos="4471410" algn="l"/>
                  <a:tab pos="5365692" algn="l"/>
                  <a:tab pos="6259974" algn="l"/>
                  <a:tab pos="7154256" algn="l"/>
                  <a:tab pos="8048894" algn="l"/>
                  <a:tab pos="8943176" algn="l"/>
                  <a:tab pos="9837459" algn="l"/>
                </a:tabLst>
              </a:pPr>
              <a:t>20</a:t>
            </a:fld>
            <a:endParaRPr lang="ru-RU" sz="14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25" y="796925"/>
            <a:ext cx="7013575" cy="3946525"/>
          </a:xfrm>
          <a:prstGeom prst="rect">
            <a:avLst/>
          </a:prstGeom>
          <a:ln w="0">
            <a:noFill/>
          </a:ln>
        </p:spPr>
      </p:sp>
      <p:sp>
        <p:nvSpPr>
          <p:cNvPr id="726" name="PlaceHolder 2"/>
          <p:cNvSpPr>
            <a:spLocks noGrp="1"/>
          </p:cNvSpPr>
          <p:nvPr>
            <p:ph type="body"/>
          </p:nvPr>
        </p:nvSpPr>
        <p:spPr>
          <a:xfrm>
            <a:off x="735549" y="4996305"/>
            <a:ext cx="5891494" cy="473208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Rectangle 3"/>
          <p:cNvSpPr/>
          <p:nvPr/>
        </p:nvSpPr>
        <p:spPr>
          <a:xfrm>
            <a:off x="4168463" y="9991896"/>
            <a:ext cx="3194128" cy="5230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894282" algn="l"/>
                <a:tab pos="1788564" algn="l"/>
                <a:tab pos="2682846" algn="l"/>
                <a:tab pos="3577128" algn="l"/>
                <a:tab pos="4471410" algn="l"/>
                <a:tab pos="5365692" algn="l"/>
                <a:tab pos="6259974" algn="l"/>
                <a:tab pos="7154256" algn="l"/>
                <a:tab pos="8048894" algn="l"/>
                <a:tab pos="8943176" algn="l"/>
                <a:tab pos="9837459" algn="l"/>
              </a:tabLst>
            </a:pPr>
            <a:fld id="{63FDC53B-DCE8-4D69-AEA0-F7773FE31350}" type="slidenum">
              <a:rPr lang="ru-RU" sz="1400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93000"/>
                </a:lnSpc>
                <a:spcBef>
                  <a:spcPts val="11"/>
                </a:spcBef>
                <a:spcAft>
                  <a:spcPts val="11"/>
                </a:spcAft>
                <a:tabLst>
                  <a:tab pos="0" algn="l"/>
                  <a:tab pos="894282" algn="l"/>
                  <a:tab pos="1788564" algn="l"/>
                  <a:tab pos="2682846" algn="l"/>
                  <a:tab pos="3577128" algn="l"/>
                  <a:tab pos="4471410" algn="l"/>
                  <a:tab pos="5365692" algn="l"/>
                  <a:tab pos="6259974" algn="l"/>
                  <a:tab pos="7154256" algn="l"/>
                  <a:tab pos="8048894" algn="l"/>
                  <a:tab pos="8943176" algn="l"/>
                  <a:tab pos="9837459" algn="l"/>
                </a:tabLst>
              </a:pPr>
              <a:t>24</a:t>
            </a:fld>
            <a:endParaRPr lang="ru-RU" sz="14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25" y="796925"/>
            <a:ext cx="7013575" cy="3946525"/>
          </a:xfrm>
          <a:prstGeom prst="rect">
            <a:avLst/>
          </a:prstGeom>
          <a:ln w="0">
            <a:noFill/>
          </a:ln>
        </p:spPr>
      </p:sp>
      <p:sp>
        <p:nvSpPr>
          <p:cNvPr id="729" name="PlaceHolder 2"/>
          <p:cNvSpPr>
            <a:spLocks noGrp="1"/>
          </p:cNvSpPr>
          <p:nvPr>
            <p:ph type="body"/>
          </p:nvPr>
        </p:nvSpPr>
        <p:spPr>
          <a:xfrm>
            <a:off x="735549" y="4996305"/>
            <a:ext cx="5891494" cy="473208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897C752-251D-462E-8485-65307C0CB50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D30CA5BF-1B04-46F1-92B1-DA59AAFE5D4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4D964C66-0AAB-4996-BDA5-FFF8D234DEE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E71CF6AB-E05A-43EB-A5E0-DCADA7EE5F9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8"/>
          </p:nvPr>
        </p:nvSpPr>
        <p:spPr/>
        <p:txBody>
          <a:bodyPr/>
          <a:lstStyle/>
          <a:p>
            <a:fld id="{B51ECEE0-8124-498D-BAE8-3D0D638C5D0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1"/>
          </p:nvPr>
        </p:nvSpPr>
        <p:spPr/>
        <p:txBody>
          <a:bodyPr/>
          <a:lstStyle/>
          <a:p>
            <a:fld id="{D5729219-B1CF-48B7-96E4-164DE0954C3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C7A668D-772F-4242-8029-6EFA84746B08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A68BF48E-6B71-4F59-828A-DC827F0D36B7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FF9C0A50-4817-4DC2-AA85-801F2444B1F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Обычный 28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4"/>
          </p:nvPr>
        </p:nvSpPr>
        <p:spPr/>
        <p:txBody>
          <a:bodyPr/>
          <a:lstStyle/>
          <a:p>
            <a:fld id="{4415BFE2-BC41-47F9-998A-2C5369D7A509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5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2770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бычный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13B701A7-88A4-4B57-98A0-26BC94DA454D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C507DEF4-33DE-4421-92F4-168FFDD77F01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9905F49D-5DFC-44C9-B319-AC9C13BC6C25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A83363CF-2C6C-48F6-A0EB-06A776F36BEF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1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2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3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304FAF52-8D3A-4E7B-B4DD-1912A7DE4BA7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ftr" idx="31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sldNum" idx="32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621B0698-43D3-4054-8306-CB3907F4100C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dt" idx="33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ftr" idx="34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sldNum" idx="35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BD2B0886-72DB-4242-B19C-3D4757B2C716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dt" idx="36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ftr" idx="37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ldNum" idx="38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971EAA1-3067-41F5-B049-D776E19715EC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dt" idx="39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chemeClr val="dk1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81" name="PlaceHolder 3"/>
          <p:cNvSpPr>
            <a:spLocks noGrp="1"/>
          </p:cNvSpPr>
          <p:nvPr>
            <p:ph type="ftr" idx="40"/>
          </p:nvPr>
        </p:nvSpPr>
        <p:spPr>
          <a:xfrm>
            <a:off x="4038480" y="6356520"/>
            <a:ext cx="4110120" cy="36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sldNum" idx="41"/>
          </p:nvPr>
        </p:nvSpPr>
        <p:spPr>
          <a:xfrm>
            <a:off x="8610480" y="6356520"/>
            <a:ext cx="2738520" cy="36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21597A58-AFE0-4E46-A10C-6D093B00B070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dt" idx="42"/>
          </p:nvPr>
        </p:nvSpPr>
        <p:spPr>
          <a:xfrm>
            <a:off x="838080" y="6356520"/>
            <a:ext cx="2738520" cy="36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CECD856-5012-4596-917B-8D4D73D09969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ftr" idx="7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ldNum" idx="8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2B9A27B-2292-4C02-AD68-87703B913F16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dt" idx="9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chemeClr val="dk1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Седьмой уровень структуры</a:t>
            </a:r>
          </a:p>
        </p:txBody>
      </p:sp>
      <p:sp>
        <p:nvSpPr>
          <p:cNvPr id="30" name="PlaceHolder 3"/>
          <p:cNvSpPr>
            <a:spLocks noGrp="1"/>
          </p:cNvSpPr>
          <p:nvPr>
            <p:ph type="ftr" idx="13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sldNum" idx="14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22DB5007-C7E1-46B3-86CD-96D5FFFFF7FA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dt" idx="15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ftr" idx="16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sldNum" idx="17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0BAEFF9-5E78-4E7A-A74D-AD347E8AC6BC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dt" idx="18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ftr" idx="19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ldNum" idx="20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41EA70CE-6425-4566-A85F-240640A3B51F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dt" idx="21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29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chemeClr val="dk1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Седьмой уровень структуры</a:t>
            </a: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6224760" y="1825560"/>
            <a:ext cx="5129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chemeClr val="dk1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Седьмой уровень структуры</a:t>
            </a:r>
          </a:p>
        </p:txBody>
      </p:sp>
      <p:sp>
        <p:nvSpPr>
          <p:cNvPr id="48" name="PlaceHolder 4"/>
          <p:cNvSpPr>
            <a:spLocks noGrp="1"/>
          </p:cNvSpPr>
          <p:nvPr>
            <p:ph type="ftr" idx="22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sldNum" idx="23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352D638-76A8-4513-A518-D8C3BEAC900C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dt" idx="24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ftr" idx="25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ldNum" idx="26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A936CAA-0F3B-42EA-BB56-62A42FDE791D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dt" idx="27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59" name="PlaceHolder 2"/>
          <p:cNvSpPr>
            <a:spLocks noGrp="1"/>
          </p:cNvSpPr>
          <p:nvPr>
            <p:ph type="ftr" idx="28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sldNum" idx="29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692881B5-F1D3-4D83-9F8A-C9559876CD83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dt" idx="30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myexport.exportcenter.ru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sv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25.png"/><Relationship Id="rId18" Type="http://schemas.openxmlformats.org/officeDocument/2006/relationships/image" Target="../media/image36.png"/><Relationship Id="rId3" Type="http://schemas.openxmlformats.org/officeDocument/2006/relationships/image" Target="../media/image29.png"/><Relationship Id="rId21" Type="http://schemas.openxmlformats.org/officeDocument/2006/relationships/image" Target="../media/image39.png"/><Relationship Id="rId7" Type="http://schemas.openxmlformats.org/officeDocument/2006/relationships/image" Target="../media/image2.png"/><Relationship Id="rId12" Type="http://schemas.openxmlformats.org/officeDocument/2006/relationships/image" Target="../media/image26.png"/><Relationship Id="rId17" Type="http://schemas.openxmlformats.org/officeDocument/2006/relationships/image" Target="../media/image35.png"/><Relationship Id="rId2" Type="http://schemas.openxmlformats.org/officeDocument/2006/relationships/image" Target="../media/image28.png"/><Relationship Id="rId16" Type="http://schemas.openxmlformats.org/officeDocument/2006/relationships/image" Target="../media/image34.gif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11" Type="http://schemas.openxmlformats.org/officeDocument/2006/relationships/image" Target="../media/image32.png"/><Relationship Id="rId5" Type="http://schemas.openxmlformats.org/officeDocument/2006/relationships/image" Target="../media/image31.png"/><Relationship Id="rId15" Type="http://schemas.openxmlformats.org/officeDocument/2006/relationships/image" Target="../media/image19.gif"/><Relationship Id="rId10" Type="http://schemas.openxmlformats.org/officeDocument/2006/relationships/image" Target="../media/image5.png"/><Relationship Id="rId19" Type="http://schemas.openxmlformats.org/officeDocument/2006/relationships/image" Target="../media/image37.png"/><Relationship Id="rId4" Type="http://schemas.openxmlformats.org/officeDocument/2006/relationships/image" Target="../media/image30.png"/><Relationship Id="rId9" Type="http://schemas.openxmlformats.org/officeDocument/2006/relationships/image" Target="../media/image4.png"/><Relationship Id="rId1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6D18BC43-31AF-4989-A309-072068050E2E}"/>
              </a:ext>
            </a:extLst>
          </p:cNvPr>
          <p:cNvGrpSpPr/>
          <p:nvPr/>
        </p:nvGrpSpPr>
        <p:grpSpPr>
          <a:xfrm>
            <a:off x="5872798" y="4928058"/>
            <a:ext cx="6236651" cy="1270001"/>
            <a:chOff x="5965382" y="5240499"/>
            <a:chExt cx="6077659" cy="1114215"/>
          </a:xfrm>
        </p:grpSpPr>
        <p:sp>
          <p:nvSpPr>
            <p:cNvPr id="18" name="Скругленный прямоугольник 6">
              <a:extLst>
                <a:ext uri="{FF2B5EF4-FFF2-40B4-BE49-F238E27FC236}">
                  <a16:creationId xmlns:a16="http://schemas.microsoft.com/office/drawing/2014/main" id="{98812E15-F846-4AB0-82E0-AA093C06AA66}"/>
                </a:ext>
              </a:extLst>
            </p:cNvPr>
            <p:cNvSpPr/>
            <p:nvPr/>
          </p:nvSpPr>
          <p:spPr>
            <a:xfrm>
              <a:off x="8504087" y="5524914"/>
              <a:ext cx="1520640" cy="8298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09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pic>
          <p:nvPicPr>
            <p:cNvPr id="19" name="Рисунок 30">
              <a:extLst>
                <a:ext uri="{FF2B5EF4-FFF2-40B4-BE49-F238E27FC236}">
                  <a16:creationId xmlns:a16="http://schemas.microsoft.com/office/drawing/2014/main" id="{6DDA49BB-AC9D-465A-882C-C3B2426189F0}"/>
                </a:ext>
              </a:extLst>
            </p:cNvPr>
            <p:cNvPicPr/>
            <p:nvPr/>
          </p:nvPicPr>
          <p:blipFill>
            <a:blip r:embed="rId2"/>
            <a:stretch/>
          </p:blipFill>
          <p:spPr>
            <a:xfrm>
              <a:off x="6643761" y="5240499"/>
              <a:ext cx="5399280" cy="6451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0" name="Рисунок 6">
              <a:extLst>
                <a:ext uri="{FF2B5EF4-FFF2-40B4-BE49-F238E27FC236}">
                  <a16:creationId xmlns:a16="http://schemas.microsoft.com/office/drawing/2014/main" id="{A34BB8ED-EB0F-4275-A0C0-7AACDBB63309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>
              <a:off x="7711350" y="5885619"/>
              <a:ext cx="2319322" cy="278217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F4D4B598-A98C-4626-B57C-383385431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5382" y="5389907"/>
              <a:ext cx="787857" cy="550366"/>
            </a:xfrm>
            <a:prstGeom prst="rect">
              <a:avLst/>
            </a:prstGeom>
          </p:spPr>
        </p:pic>
        <p:pic>
          <p:nvPicPr>
            <p:cNvPr id="22" name="Рисунок 1">
              <a:extLst>
                <a:ext uri="{FF2B5EF4-FFF2-40B4-BE49-F238E27FC236}">
                  <a16:creationId xmlns:a16="http://schemas.microsoft.com/office/drawing/2014/main" id="{F0C0D529-6C72-4641-B9EA-CB4176BD1567}"/>
                </a:ext>
              </a:extLst>
            </p:cNvPr>
            <p:cNvPicPr/>
            <p:nvPr/>
          </p:nvPicPr>
          <p:blipFill>
            <a:blip r:embed="rId5"/>
            <a:stretch/>
          </p:blipFill>
          <p:spPr>
            <a:xfrm>
              <a:off x="6687406" y="5820288"/>
              <a:ext cx="890455" cy="408883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E4965FC5-FAEA-4660-BC31-2238244771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58216" y="5767719"/>
              <a:ext cx="1520640" cy="514019"/>
            </a:xfrm>
            <a:prstGeom prst="rect">
              <a:avLst/>
            </a:prstGeom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85AAD81-EE49-4C87-AB8A-D6D5A6A6B2A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9" t="44319" r="33993" b="2087"/>
          <a:stretch/>
        </p:blipFill>
        <p:spPr>
          <a:xfrm>
            <a:off x="0" y="0"/>
            <a:ext cx="5789678" cy="68580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13FDCF5-D01D-419A-9F49-4C4B64A7ACFF}"/>
              </a:ext>
            </a:extLst>
          </p:cNvPr>
          <p:cNvSpPr txBox="1"/>
          <p:nvPr/>
        </p:nvSpPr>
        <p:spPr>
          <a:xfrm>
            <a:off x="5812072" y="2406532"/>
            <a:ext cx="637992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spc="-1" dirty="0">
                <a:solidFill>
                  <a:srgbClr val="41110B"/>
                </a:solidFill>
                <a:latin typeface="Calibri"/>
                <a:cs typeface="+mn-cs"/>
              </a:rPr>
              <a:t>МЕРЫ</a:t>
            </a:r>
            <a:r>
              <a:rPr lang="ru-RU" sz="2800" b="1" strike="noStrike" spc="-1" dirty="0">
                <a:solidFill>
                  <a:srgbClr val="41110B"/>
                </a:solidFill>
                <a:latin typeface="Calibri"/>
                <a:ea typeface="Arial"/>
              </a:rPr>
              <a:t> </a:t>
            </a:r>
            <a:r>
              <a:rPr lang="ru-RU" sz="2800" b="1" spc="-1" dirty="0">
                <a:solidFill>
                  <a:srgbClr val="41110B"/>
                </a:solidFill>
                <a:latin typeface="Calibri"/>
                <a:cs typeface="+mn-cs"/>
              </a:rPr>
              <a:t>ПОДДЕРЖКИ</a:t>
            </a:r>
            <a:r>
              <a:rPr lang="ru-RU" sz="2800" b="1" strike="noStrike" spc="-1" dirty="0">
                <a:solidFill>
                  <a:srgbClr val="41110B"/>
                </a:solidFill>
                <a:latin typeface="Calibri"/>
                <a:ea typeface="Arial"/>
              </a:rPr>
              <a:t> </a:t>
            </a:r>
            <a:br>
              <a:rPr lang="ru-RU" sz="2800" b="1" strike="noStrike" spc="-1" dirty="0">
                <a:solidFill>
                  <a:srgbClr val="41110B"/>
                </a:solidFill>
                <a:latin typeface="Calibri"/>
                <a:ea typeface="Arial"/>
              </a:rPr>
            </a:br>
            <a:r>
              <a:rPr lang="ru-RU" sz="2800" b="1" spc="-1" dirty="0">
                <a:solidFill>
                  <a:srgbClr val="41110B"/>
                </a:solidFill>
                <a:latin typeface="Calibri"/>
                <a:cs typeface="+mn-cs"/>
              </a:rPr>
              <a:t>МАЛОГО И СРЕДНЕГО БИЗНЕСА </a:t>
            </a:r>
            <a:br>
              <a:rPr lang="ru-RU" sz="2800" b="1" spc="-1" dirty="0">
                <a:solidFill>
                  <a:srgbClr val="41110B"/>
                </a:solidFill>
                <a:latin typeface="Calibri"/>
                <a:cs typeface="+mn-cs"/>
              </a:rPr>
            </a:br>
            <a:r>
              <a:rPr lang="ru-RU" sz="2800" b="1" spc="-1" dirty="0">
                <a:solidFill>
                  <a:srgbClr val="41110B"/>
                </a:solidFill>
                <a:latin typeface="Calibri"/>
                <a:cs typeface="+mn-cs"/>
              </a:rPr>
              <a:t>В РЕСПУБЛИКЕ ТАТАРСТАН</a:t>
            </a:r>
            <a:endParaRPr lang="ru-RU" sz="2800" dirty="0">
              <a:solidFill>
                <a:srgbClr val="41110B"/>
              </a:solidFill>
            </a:endParaRPr>
          </a:p>
        </p:txBody>
      </p:sp>
      <p:sp>
        <p:nvSpPr>
          <p:cNvPr id="35" name="Прямоугольный треугольник 34">
            <a:extLst>
              <a:ext uri="{FF2B5EF4-FFF2-40B4-BE49-F238E27FC236}">
                <a16:creationId xmlns:a16="http://schemas.microsoft.com/office/drawing/2014/main" id="{EF13AE61-6920-476B-832F-7AB9FDEE1AB1}"/>
              </a:ext>
            </a:extLst>
          </p:cNvPr>
          <p:cNvSpPr/>
          <p:nvPr/>
        </p:nvSpPr>
        <p:spPr>
          <a:xfrm rot="10800000">
            <a:off x="4299355" y="-1"/>
            <a:ext cx="1506772" cy="1270001"/>
          </a:xfrm>
          <a:prstGeom prst="rtTriangle">
            <a:avLst/>
          </a:prstGeom>
          <a:solidFill>
            <a:srgbClr val="EB5C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ый треугольник 35">
            <a:extLst>
              <a:ext uri="{FF2B5EF4-FFF2-40B4-BE49-F238E27FC236}">
                <a16:creationId xmlns:a16="http://schemas.microsoft.com/office/drawing/2014/main" id="{FE1FA51B-CC2D-44ED-ADD5-72CE9280FEDE}"/>
              </a:ext>
            </a:extLst>
          </p:cNvPr>
          <p:cNvSpPr/>
          <p:nvPr/>
        </p:nvSpPr>
        <p:spPr>
          <a:xfrm>
            <a:off x="-21823" y="5563059"/>
            <a:ext cx="1506772" cy="1270000"/>
          </a:xfrm>
          <a:prstGeom prst="rtTriangle">
            <a:avLst/>
          </a:prstGeom>
          <a:solidFill>
            <a:srgbClr val="EB5C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475773DD-9E84-4DDE-ACAC-1288B965C63D}"/>
              </a:ext>
            </a:extLst>
          </p:cNvPr>
          <p:cNvSpPr/>
          <p:nvPr/>
        </p:nvSpPr>
        <p:spPr>
          <a:xfrm>
            <a:off x="5790249" y="0"/>
            <a:ext cx="6401751" cy="1270001"/>
          </a:xfrm>
          <a:prstGeom prst="rect">
            <a:avLst/>
          </a:prstGeom>
          <a:solidFill>
            <a:srgbClr val="EB5C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60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Прямоугольник 26"/>
          <p:cNvSpPr/>
          <p:nvPr/>
        </p:nvSpPr>
        <p:spPr>
          <a:xfrm>
            <a:off x="8185858" y="2933832"/>
            <a:ext cx="1452619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от </a:t>
            </a:r>
            <a:r>
              <a:rPr lang="ru-RU" sz="1400" b="1" strike="noStrike" spc="-1" dirty="0">
                <a:solidFill>
                  <a:srgbClr val="00B050"/>
                </a:solidFill>
                <a:latin typeface="Calibri"/>
                <a:ea typeface="Arial"/>
              </a:rPr>
              <a:t>300 тысяч 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до </a:t>
            </a:r>
            <a:r>
              <a:rPr lang="ru-RU" sz="1400" b="1" strike="noStrike" spc="-1" dirty="0">
                <a:solidFill>
                  <a:srgbClr val="00B050"/>
                </a:solidFill>
                <a:latin typeface="Calibri"/>
                <a:ea typeface="Arial"/>
              </a:rPr>
              <a:t>3 млн </a:t>
            </a:r>
            <a:r>
              <a:rPr lang="ru-RU" sz="14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рублей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Прямоугольник 36"/>
          <p:cNvSpPr/>
          <p:nvPr/>
        </p:nvSpPr>
        <p:spPr>
          <a:xfrm>
            <a:off x="8185858" y="3661217"/>
            <a:ext cx="1926018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от </a:t>
            </a:r>
            <a:r>
              <a:rPr lang="ru-RU" sz="1600" b="1" strike="noStrike" spc="-1" dirty="0">
                <a:solidFill>
                  <a:srgbClr val="00B050"/>
                </a:solidFill>
                <a:latin typeface="Calibri"/>
                <a:ea typeface="Arial"/>
              </a:rPr>
              <a:t>24 </a:t>
            </a:r>
            <a:r>
              <a:rPr lang="ru-RU" sz="16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до </a:t>
            </a:r>
            <a:r>
              <a:rPr lang="ru-RU" sz="1600" b="1" strike="noStrike" spc="-1" dirty="0">
                <a:solidFill>
                  <a:srgbClr val="00B050"/>
                </a:solidFill>
                <a:latin typeface="Calibri"/>
                <a:ea typeface="Arial"/>
              </a:rPr>
              <a:t>36</a:t>
            </a:r>
            <a:r>
              <a:rPr lang="ru-RU" sz="16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 месяцев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Прямоугольник 54"/>
          <p:cNvSpPr/>
          <p:nvPr/>
        </p:nvSpPr>
        <p:spPr>
          <a:xfrm>
            <a:off x="8172601" y="4125719"/>
            <a:ext cx="3949200" cy="159898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defTabSz="914400">
              <a:lnSpc>
                <a:spcPct val="100000"/>
              </a:lnSpc>
              <a:buClr>
                <a:srgbClr val="00B050"/>
              </a:buClr>
              <a:buFont typeface="OpenSymbol"/>
              <a:buAutoNum type="arabicParenR"/>
            </a:pPr>
            <a:r>
              <a:rPr lang="ru-RU" sz="14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Для производственных предприятий – 4,5% годовых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B050"/>
              </a:buClr>
              <a:buFont typeface="OpenSymbol"/>
              <a:buAutoNum type="arabicParenR"/>
            </a:pPr>
            <a:r>
              <a:rPr lang="ru-RU" sz="14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Для торговых предприятий – ключевая ставка Банка России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B050"/>
              </a:buClr>
              <a:buFont typeface="OpenSymbol"/>
              <a:buAutoNum type="arabicParenR"/>
            </a:pPr>
            <a:r>
              <a:rPr lang="ru-RU" sz="14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Для иных предприятий – ½ ключевой ставки Банка России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0" name="Picture 17" descr="https://stomatologspb.ru/wp-content/uploads/ruble_PNG26.png"/>
          <p:cNvPicPr/>
          <p:nvPr/>
        </p:nvPicPr>
        <p:blipFill>
          <a:blip r:embed="rId2"/>
          <a:stretch/>
        </p:blipFill>
        <p:spPr>
          <a:xfrm>
            <a:off x="7540165" y="3040401"/>
            <a:ext cx="357120" cy="357120"/>
          </a:xfrm>
          <a:prstGeom prst="rect">
            <a:avLst/>
          </a:prstGeom>
          <a:ln w="0">
            <a:noFill/>
          </a:ln>
        </p:spPr>
      </p:pic>
      <p:pic>
        <p:nvPicPr>
          <p:cNvPr id="171" name="Picture 18" descr="https://xn----8sbkdgnibjafxdci9g.xn--p1ai/wp-content/uploads/2019/12/srok-obuchenija.png"/>
          <p:cNvPicPr/>
          <p:nvPr/>
        </p:nvPicPr>
        <p:blipFill>
          <a:blip r:embed="rId3"/>
          <a:stretch/>
        </p:blipFill>
        <p:spPr>
          <a:xfrm>
            <a:off x="7551108" y="3632040"/>
            <a:ext cx="357120" cy="357120"/>
          </a:xfrm>
          <a:prstGeom prst="rect">
            <a:avLst/>
          </a:prstGeom>
          <a:ln w="0">
            <a:noFill/>
          </a:ln>
        </p:spPr>
      </p:pic>
      <p:pic>
        <p:nvPicPr>
          <p:cNvPr id="172" name="Picture 19" descr="https://xn--b1aqpp2b.xn----8sbg5beewf.xn--p1ai/images/9519f396-be5f-62ad-b139-a010fd802c7a.png"/>
          <p:cNvPicPr/>
          <p:nvPr/>
        </p:nvPicPr>
        <p:blipFill>
          <a:blip r:embed="rId4"/>
          <a:stretch/>
        </p:blipFill>
        <p:spPr>
          <a:xfrm>
            <a:off x="7583052" y="4247318"/>
            <a:ext cx="384840" cy="357120"/>
          </a:xfrm>
          <a:prstGeom prst="rect">
            <a:avLst/>
          </a:prstGeom>
          <a:ln w="0">
            <a:noFill/>
          </a:ln>
        </p:spPr>
      </p:pic>
      <p:sp>
        <p:nvSpPr>
          <p:cNvPr id="173" name="Прямоугольник 57"/>
          <p:cNvSpPr/>
          <p:nvPr/>
        </p:nvSpPr>
        <p:spPr>
          <a:xfrm>
            <a:off x="5507486" y="3007011"/>
            <a:ext cx="253872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Стоимость товара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Прямоугольник 60"/>
          <p:cNvSpPr/>
          <p:nvPr/>
        </p:nvSpPr>
        <p:spPr>
          <a:xfrm>
            <a:off x="5504400" y="3576081"/>
            <a:ext cx="263088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Диапазон выплат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Прямоугольник 62"/>
          <p:cNvSpPr/>
          <p:nvPr/>
        </p:nvSpPr>
        <p:spPr>
          <a:xfrm>
            <a:off x="5504400" y="4251991"/>
            <a:ext cx="1819765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Торговая наценка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Прямоугольник 158"/>
          <p:cNvSpPr/>
          <p:nvPr/>
        </p:nvSpPr>
        <p:spPr>
          <a:xfrm>
            <a:off x="5762768" y="1152200"/>
            <a:ext cx="5187600" cy="6756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                 </a:t>
            </a:r>
            <a:r>
              <a:rPr lang="ru-RU" sz="14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Партнерское финансирование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B050"/>
                </a:solidFill>
                <a:latin typeface="Calibri"/>
                <a:ea typeface="Arial"/>
              </a:rPr>
              <a:t>«Мурабаха-Содействие»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78" name="Группа 1"/>
          <p:cNvGrpSpPr/>
          <p:nvPr/>
        </p:nvGrpSpPr>
        <p:grpSpPr>
          <a:xfrm>
            <a:off x="5681268" y="872695"/>
            <a:ext cx="5339984" cy="969939"/>
            <a:chOff x="5919480" y="126720"/>
            <a:chExt cx="5329080" cy="1146960"/>
          </a:xfrm>
        </p:grpSpPr>
        <p:sp>
          <p:nvSpPr>
            <p:cNvPr id="179" name="Скругленный прямоугольник 28"/>
            <p:cNvSpPr/>
            <p:nvPr/>
          </p:nvSpPr>
          <p:spPr>
            <a:xfrm>
              <a:off x="5919480" y="440640"/>
              <a:ext cx="5187600" cy="83304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180" name="Прямоугольник 159"/>
            <p:cNvSpPr/>
            <p:nvPr/>
          </p:nvSpPr>
          <p:spPr>
            <a:xfrm>
              <a:off x="8754480" y="126720"/>
              <a:ext cx="2494080" cy="40572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1800" b="1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</p:grpSp>
      <p:sp>
        <p:nvSpPr>
          <p:cNvPr id="181" name="Прямоугольник 168"/>
          <p:cNvSpPr/>
          <p:nvPr/>
        </p:nvSpPr>
        <p:spPr>
          <a:xfrm>
            <a:off x="5819966" y="1918299"/>
            <a:ext cx="5949000" cy="122965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70560" defTabSz="914400">
              <a:lnSpc>
                <a:spcPct val="100000"/>
              </a:lnSpc>
            </a:pPr>
            <a:r>
              <a:rPr lang="ru-RU" sz="1400" b="1" spc="-12" dirty="0">
                <a:solidFill>
                  <a:srgbClr val="C79363"/>
                </a:solidFill>
                <a:latin typeface="Calibri"/>
                <a:ea typeface="Arial"/>
              </a:rPr>
              <a:t>Д</a:t>
            </a:r>
            <a:r>
              <a:rPr lang="ru-RU" sz="1400" b="1" strike="noStrike" spc="-12" dirty="0">
                <a:solidFill>
                  <a:srgbClr val="C79363"/>
                </a:solidFill>
                <a:latin typeface="Calibri"/>
                <a:ea typeface="Arial"/>
              </a:rPr>
              <a:t>ля приобретения Фондом оборудования, товаров, материалов, необходимых для осуществления предпринимательской деятельности с последующей реализацией в рассрочку </a:t>
            </a:r>
            <a:r>
              <a:rPr lang="ru-RU" sz="1400" b="1" spc="-7" dirty="0">
                <a:solidFill>
                  <a:srgbClr val="C79363"/>
                </a:solidFill>
                <a:latin typeface="Calibri"/>
                <a:ea typeface="Arial"/>
              </a:rPr>
              <a:t>с</a:t>
            </a:r>
            <a:r>
              <a:rPr lang="ru-RU" sz="1400" b="1" strike="noStrike" spc="-7" dirty="0">
                <a:solidFill>
                  <a:srgbClr val="C79363"/>
                </a:solidFill>
                <a:latin typeface="Calibri"/>
                <a:ea typeface="Arial"/>
              </a:rPr>
              <a:t>убъектами</a:t>
            </a:r>
            <a:r>
              <a:rPr lang="ru-RU" sz="1400" b="1" strike="noStrike" spc="63" dirty="0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lang="ru-RU" sz="1400" b="1" strike="noStrike" spc="-12" dirty="0">
                <a:solidFill>
                  <a:srgbClr val="C79363"/>
                </a:solidFill>
                <a:latin typeface="Calibri"/>
                <a:ea typeface="Arial"/>
              </a:rPr>
              <a:t>МСП</a:t>
            </a:r>
            <a:r>
              <a:rPr lang="ru-RU" sz="1400" b="1" strike="noStrike" spc="32" dirty="0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lang="ru-RU" sz="1400" b="1" strike="noStrike" spc="-7" dirty="0">
                <a:solidFill>
                  <a:srgbClr val="C79363"/>
                </a:solidFill>
                <a:latin typeface="Calibri"/>
                <a:ea typeface="Arial"/>
              </a:rPr>
              <a:t>Республики</a:t>
            </a:r>
            <a:r>
              <a:rPr lang="ru-RU" sz="1400" b="1" strike="noStrike" spc="38" dirty="0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lang="ru-RU" sz="1400" b="1" strike="noStrike" spc="-12" dirty="0">
                <a:solidFill>
                  <a:srgbClr val="C79363"/>
                </a:solidFill>
                <a:latin typeface="Calibri"/>
                <a:ea typeface="Arial"/>
              </a:rPr>
              <a:t>Татарстан</a:t>
            </a:r>
            <a:r>
              <a:rPr lang="ru-RU" sz="1400" b="1" strike="noStrike" spc="-7" dirty="0">
                <a:solidFill>
                  <a:srgbClr val="EB5C32"/>
                </a:solidFill>
                <a:latin typeface="Calibri"/>
                <a:ea typeface="Arial"/>
              </a:rPr>
              <a:t> 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70560" defTabSz="914400">
              <a:lnSpc>
                <a:spcPct val="100000"/>
              </a:lnSpc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Кольцо 6"/>
          <p:cNvSpPr/>
          <p:nvPr/>
        </p:nvSpPr>
        <p:spPr>
          <a:xfrm>
            <a:off x="5507486" y="1958657"/>
            <a:ext cx="312480" cy="312480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2400" b="0" strike="noStrike" spc="-1">
              <a:solidFill>
                <a:srgbClr val="FFFFFF"/>
              </a:solidFill>
              <a:latin typeface="Calibri"/>
              <a:ea typeface="Arial"/>
            </a:endParaRPr>
          </a:p>
        </p:txBody>
      </p:sp>
      <p:cxnSp>
        <p:nvCxnSpPr>
          <p:cNvPr id="183" name="Прямая соединительная линия 4"/>
          <p:cNvCxnSpPr>
            <a:cxnSpLocks/>
          </p:cNvCxnSpPr>
          <p:nvPr/>
        </p:nvCxnSpPr>
        <p:spPr>
          <a:xfrm flipV="1">
            <a:off x="5978306" y="2923965"/>
            <a:ext cx="5087526" cy="1"/>
          </a:xfrm>
          <a:prstGeom prst="straightConnector1">
            <a:avLst/>
          </a:prstGeom>
          <a:ln w="38160">
            <a:solidFill>
              <a:srgbClr val="C79363"/>
            </a:solidFill>
            <a:prstDash val="sysDot"/>
            <a:round/>
          </a:ln>
        </p:spPr>
      </p:cxnSp>
      <p:sp>
        <p:nvSpPr>
          <p:cNvPr id="184" name="TextBox 2"/>
          <p:cNvSpPr/>
          <p:nvPr/>
        </p:nvSpPr>
        <p:spPr>
          <a:xfrm>
            <a:off x="194460" y="1722780"/>
            <a:ext cx="609156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8(843)222-90-62 (244, 249, 236)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A82D2D-FACC-4BDF-9880-8BFE64BD4EC9}"/>
              </a:ext>
            </a:extLst>
          </p:cNvPr>
          <p:cNvSpPr txBox="1"/>
          <p:nvPr/>
        </p:nvSpPr>
        <p:spPr>
          <a:xfrm>
            <a:off x="279822" y="1598394"/>
            <a:ext cx="3532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Обеспечение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30">
            <a:extLst>
              <a:ext uri="{FF2B5EF4-FFF2-40B4-BE49-F238E27FC236}">
                <a16:creationId xmlns:a16="http://schemas.microsoft.com/office/drawing/2014/main" id="{6B4F3583-1E17-4F18-9D56-9B60B662FAA6}"/>
              </a:ext>
            </a:extLst>
          </p:cNvPr>
          <p:cNvPicPr/>
          <p:nvPr/>
        </p:nvPicPr>
        <p:blipFill>
          <a:blip r:embed="rId5"/>
          <a:srcRect l="20614" t="-15142" r="48762" b="922"/>
          <a:stretch/>
        </p:blipFill>
        <p:spPr>
          <a:xfrm>
            <a:off x="10026579" y="882256"/>
            <a:ext cx="1706386" cy="702072"/>
          </a:xfrm>
          <a:prstGeom prst="rect">
            <a:avLst/>
          </a:prstGeom>
          <a:ln w="0">
            <a:noFill/>
          </a:ln>
        </p:spPr>
      </p:pic>
      <p:sp>
        <p:nvSpPr>
          <p:cNvPr id="6" name="Параллелограмм 7">
            <a:extLst>
              <a:ext uri="{FF2B5EF4-FFF2-40B4-BE49-F238E27FC236}">
                <a16:creationId xmlns:a16="http://schemas.microsoft.com/office/drawing/2014/main" id="{9F6E0DFB-B832-D283-CB28-FB8B21BC4EC1}"/>
              </a:ext>
            </a:extLst>
          </p:cNvPr>
          <p:cNvSpPr/>
          <p:nvPr/>
        </p:nvSpPr>
        <p:spPr>
          <a:xfrm>
            <a:off x="681240" y="143773"/>
            <a:ext cx="10829520" cy="70056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Финансовые МЕРЫ ПОДДЕРЖКИ фонда поддержки предпринимательства Республики </a:t>
            </a:r>
            <a:r>
              <a:rPr lang="ru-RU" sz="1800" b="1" strike="noStrike" cap="all" spc="-1" dirty="0" err="1">
                <a:solidFill>
                  <a:schemeClr val="lt1"/>
                </a:solidFill>
                <a:latin typeface="Arial Black"/>
                <a:ea typeface="Arial"/>
              </a:rPr>
              <a:t>татарстан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2F8585-3F96-C78D-FCAC-A0A87B3B7277}"/>
              </a:ext>
            </a:extLst>
          </p:cNvPr>
          <p:cNvSpPr txBox="1"/>
          <p:nvPr/>
        </p:nvSpPr>
        <p:spPr>
          <a:xfrm>
            <a:off x="294049" y="951007"/>
            <a:ext cx="61312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spc="-1" dirty="0">
                <a:solidFill>
                  <a:srgbClr val="C00000"/>
                </a:solidFill>
                <a:latin typeface="Calibri"/>
              </a:rPr>
              <a:t>Получить консультацию:</a:t>
            </a:r>
          </a:p>
          <a:p>
            <a:pPr>
              <a:defRPr/>
            </a:pPr>
            <a:r>
              <a:rPr lang="ru-RU" b="1" spc="-1" dirty="0">
                <a:solidFill>
                  <a:srgbClr val="C00000"/>
                </a:solidFill>
                <a:latin typeface="Calibri"/>
              </a:rPr>
              <a:t>8(843)222-90-62 (доб. 244,249,236)</a:t>
            </a: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A7970398-1C27-3864-F86D-497A8B1E91F0}"/>
              </a:ext>
            </a:extLst>
          </p:cNvPr>
          <p:cNvSpPr txBox="1"/>
          <p:nvPr/>
        </p:nvSpPr>
        <p:spPr bwMode="auto">
          <a:xfrm>
            <a:off x="472162" y="2004601"/>
            <a:ext cx="24178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от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B050"/>
                </a:solidFill>
                <a:latin typeface="Calibri"/>
                <a:cs typeface="Calibri"/>
              </a:rPr>
              <a:t>300</a:t>
            </a:r>
            <a:r>
              <a:rPr sz="1400" b="1" spc="-2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1400" b="1" spc="-5" dirty="0" err="1">
                <a:solidFill>
                  <a:srgbClr val="00B050"/>
                </a:solidFill>
                <a:latin typeface="Calibri"/>
                <a:cs typeface="Calibri"/>
              </a:rPr>
              <a:t>тысяч</a:t>
            </a:r>
            <a:r>
              <a:rPr lang="ru-RU" sz="1400" b="1" spc="-5" dirty="0">
                <a:solidFill>
                  <a:srgbClr val="00B050"/>
                </a:solidFill>
                <a:latin typeface="Calibri"/>
                <a:cs typeface="Calibri"/>
              </a:rPr>
              <a:t> -</a:t>
            </a:r>
            <a:r>
              <a:rPr sz="1400" spc="-4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B050"/>
                </a:solidFill>
                <a:latin typeface="Calibri"/>
                <a:cs typeface="Calibri"/>
              </a:rPr>
              <a:t>5</a:t>
            </a:r>
            <a:r>
              <a:rPr lang="ru-RU" sz="1400" b="1" dirty="0">
                <a:solidFill>
                  <a:srgbClr val="00B050"/>
                </a:solidFill>
                <a:latin typeface="Calibri"/>
                <a:cs typeface="Calibri"/>
              </a:rPr>
              <a:t>00</a:t>
            </a:r>
            <a:r>
              <a:rPr sz="1400" b="1" spc="-1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ru-RU" sz="1400" b="1" spc="-15" dirty="0" err="1">
                <a:solidFill>
                  <a:srgbClr val="00B050"/>
                </a:solidFill>
                <a:latin typeface="Calibri"/>
                <a:cs typeface="Calibri"/>
              </a:rPr>
              <a:t>тыс</a:t>
            </a:r>
            <a:r>
              <a:rPr sz="1400" b="1" spc="-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рублей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95AAB5BD-91F6-45E8-2F1E-EF3933886B31}"/>
              </a:ext>
            </a:extLst>
          </p:cNvPr>
          <p:cNvSpPr txBox="1"/>
          <p:nvPr/>
        </p:nvSpPr>
        <p:spPr bwMode="auto">
          <a:xfrm>
            <a:off x="520073" y="2298783"/>
            <a:ext cx="241785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- Поручительство ФЛ или ЮЛ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DC92D1B5-AF6A-0066-BDD3-AF999221033C}"/>
              </a:ext>
            </a:extLst>
          </p:cNvPr>
          <p:cNvSpPr txBox="1"/>
          <p:nvPr/>
        </p:nvSpPr>
        <p:spPr bwMode="auto">
          <a:xfrm>
            <a:off x="520073" y="2555145"/>
            <a:ext cx="241785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- Залог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22EB1E7C-DA67-3BD5-AAB7-2F8B5B53CA3F}"/>
              </a:ext>
            </a:extLst>
          </p:cNvPr>
          <p:cNvSpPr txBox="1"/>
          <p:nvPr/>
        </p:nvSpPr>
        <p:spPr bwMode="auto">
          <a:xfrm>
            <a:off x="472162" y="2890245"/>
            <a:ext cx="24178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 err="1">
                <a:latin typeface="Calibri"/>
                <a:cs typeface="Calibri"/>
              </a:rPr>
              <a:t>от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lang="ru-RU" sz="1400" b="1" spc="-20" dirty="0">
                <a:solidFill>
                  <a:srgbClr val="00B050"/>
                </a:solidFill>
                <a:latin typeface="Calibri"/>
                <a:cs typeface="Calibri"/>
              </a:rPr>
              <a:t>500</a:t>
            </a:r>
            <a:r>
              <a:rPr sz="1400" b="1" spc="-2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1400" b="1" spc="-5" dirty="0" err="1">
                <a:solidFill>
                  <a:srgbClr val="00B050"/>
                </a:solidFill>
                <a:latin typeface="Calibri"/>
                <a:cs typeface="Calibri"/>
              </a:rPr>
              <a:t>тысяч</a:t>
            </a:r>
            <a:r>
              <a:rPr lang="ru-RU" sz="1400" b="1" spc="-5" dirty="0">
                <a:solidFill>
                  <a:srgbClr val="00B050"/>
                </a:solidFill>
                <a:latin typeface="Calibri"/>
                <a:cs typeface="Calibri"/>
              </a:rPr>
              <a:t> -</a:t>
            </a:r>
            <a:r>
              <a:rPr sz="1400" spc="-4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ru-RU" sz="1400" b="1" spc="-40" dirty="0">
                <a:solidFill>
                  <a:srgbClr val="00B050"/>
                </a:solidFill>
                <a:latin typeface="Calibri"/>
                <a:cs typeface="Calibri"/>
              </a:rPr>
              <a:t>1</a:t>
            </a:r>
            <a:r>
              <a:rPr sz="1400" b="1" spc="-1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ru-RU" sz="1400" b="1" spc="-15" dirty="0">
                <a:solidFill>
                  <a:srgbClr val="00B050"/>
                </a:solidFill>
                <a:latin typeface="Calibri"/>
                <a:cs typeface="Calibri"/>
              </a:rPr>
              <a:t>млн</a:t>
            </a:r>
            <a:r>
              <a:rPr sz="1400" b="1" spc="-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рублей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34509181-2BE8-B3DF-F3BF-6B2D59722256}"/>
              </a:ext>
            </a:extLst>
          </p:cNvPr>
          <p:cNvSpPr txBox="1"/>
          <p:nvPr/>
        </p:nvSpPr>
        <p:spPr bwMode="auto">
          <a:xfrm>
            <a:off x="466373" y="3127398"/>
            <a:ext cx="4097482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- Поручительство ФЛ или ЮЛ + поручительство ГФ РТ </a:t>
            </a:r>
            <a:r>
              <a:rPr lang="ru-RU" sz="1300" spc="-10" dirty="0">
                <a:solidFill>
                  <a:srgbClr val="00B050"/>
                </a:solidFill>
                <a:latin typeface="Calibri"/>
                <a:cs typeface="Calibri"/>
              </a:rPr>
              <a:t>(продукт Даман) </a:t>
            </a:r>
            <a:r>
              <a:rPr lang="ru-RU" sz="1300" spc="-10" dirty="0">
                <a:latin typeface="Calibri"/>
                <a:cs typeface="Calibri"/>
              </a:rPr>
              <a:t>до 50% от суммы поддержки</a:t>
            </a:r>
            <a:endParaRPr sz="1300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FDC1B612-82B8-6F59-6737-BE62F2AB0061}"/>
              </a:ext>
            </a:extLst>
          </p:cNvPr>
          <p:cNvSpPr txBox="1"/>
          <p:nvPr/>
        </p:nvSpPr>
        <p:spPr bwMode="auto">
          <a:xfrm>
            <a:off x="472162" y="3529508"/>
            <a:ext cx="3214148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- Поручительство ФЛ или ЮЛ + Залог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9E44DF5B-2BA0-DA78-8B64-29FC7D1D95CC}"/>
              </a:ext>
            </a:extLst>
          </p:cNvPr>
          <p:cNvSpPr txBox="1"/>
          <p:nvPr/>
        </p:nvSpPr>
        <p:spPr bwMode="auto">
          <a:xfrm>
            <a:off x="466373" y="3761564"/>
            <a:ext cx="4399702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-  Поручительство ФЛ или ЮЛ + Залог + поручительство ГФ РТ </a:t>
            </a:r>
            <a:r>
              <a:rPr lang="ru-RU" sz="1300" spc="-10" dirty="0">
                <a:solidFill>
                  <a:srgbClr val="00B050"/>
                </a:solidFill>
                <a:latin typeface="Calibri"/>
                <a:cs typeface="Calibri"/>
              </a:rPr>
              <a:t>(продукт Даман) </a:t>
            </a:r>
            <a:r>
              <a:rPr lang="ru-RU" sz="1300" spc="-10" dirty="0">
                <a:latin typeface="Calibri"/>
                <a:cs typeface="Calibri"/>
              </a:rPr>
              <a:t>до 50% от суммы поддержки</a:t>
            </a:r>
            <a:endParaRPr lang="ru-RU" sz="13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400" dirty="0">
              <a:latin typeface="Calibri"/>
              <a:cs typeface="Calibri"/>
            </a:endParaRPr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F2D1A9FE-4744-5BFE-EFBF-60C1B39749D8}"/>
              </a:ext>
            </a:extLst>
          </p:cNvPr>
          <p:cNvSpPr txBox="1"/>
          <p:nvPr/>
        </p:nvSpPr>
        <p:spPr bwMode="auto">
          <a:xfrm>
            <a:off x="466373" y="4420700"/>
            <a:ext cx="24178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 err="1">
                <a:latin typeface="Calibri"/>
                <a:cs typeface="Calibri"/>
              </a:rPr>
              <a:t>от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lang="ru-RU" sz="1400" b="1" spc="-20" dirty="0">
                <a:solidFill>
                  <a:srgbClr val="00B050"/>
                </a:solidFill>
                <a:latin typeface="Calibri"/>
                <a:cs typeface="Calibri"/>
              </a:rPr>
              <a:t>1</a:t>
            </a:r>
            <a:r>
              <a:rPr sz="1400" b="1" spc="-2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ru-RU" sz="1400" b="1" spc="-25" dirty="0">
                <a:solidFill>
                  <a:srgbClr val="00B050"/>
                </a:solidFill>
                <a:latin typeface="Calibri"/>
                <a:cs typeface="Calibri"/>
              </a:rPr>
              <a:t>млн</a:t>
            </a:r>
            <a:r>
              <a:rPr lang="ru-RU" sz="1400" b="1" spc="-5" dirty="0">
                <a:solidFill>
                  <a:srgbClr val="00B050"/>
                </a:solidFill>
                <a:latin typeface="Calibri"/>
                <a:cs typeface="Calibri"/>
              </a:rPr>
              <a:t> -</a:t>
            </a:r>
            <a:r>
              <a:rPr sz="1400" spc="-4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ru-RU" sz="1400" b="1" spc="-40" dirty="0">
                <a:solidFill>
                  <a:srgbClr val="00B050"/>
                </a:solidFill>
                <a:latin typeface="Calibri"/>
                <a:cs typeface="Calibri"/>
              </a:rPr>
              <a:t>2</a:t>
            </a:r>
            <a:r>
              <a:rPr sz="1400" b="1" spc="-1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ru-RU" sz="1400" b="1" spc="-15" dirty="0">
                <a:solidFill>
                  <a:srgbClr val="00B050"/>
                </a:solidFill>
                <a:latin typeface="Calibri"/>
                <a:cs typeface="Calibri"/>
              </a:rPr>
              <a:t>млн</a:t>
            </a:r>
            <a:r>
              <a:rPr sz="1400" b="1" spc="-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рублей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9013853E-81B3-9B25-5E4D-374B03E3945B}"/>
              </a:ext>
            </a:extLst>
          </p:cNvPr>
          <p:cNvSpPr txBox="1"/>
          <p:nvPr/>
        </p:nvSpPr>
        <p:spPr bwMode="auto">
          <a:xfrm>
            <a:off x="457528" y="4695559"/>
            <a:ext cx="2983639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- Поручительство ФЛ или ЮЛ + Залог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241851F2-E22E-6922-D77A-063772A15287}"/>
              </a:ext>
            </a:extLst>
          </p:cNvPr>
          <p:cNvSpPr txBox="1"/>
          <p:nvPr/>
        </p:nvSpPr>
        <p:spPr bwMode="auto">
          <a:xfrm>
            <a:off x="457528" y="4932712"/>
            <a:ext cx="3695362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- Залог + поручительство ГФ РТ </a:t>
            </a:r>
            <a:r>
              <a:rPr lang="ru-RU" sz="1300" spc="-10" dirty="0">
                <a:solidFill>
                  <a:srgbClr val="00B050"/>
                </a:solidFill>
                <a:latin typeface="Calibri"/>
                <a:cs typeface="Calibri"/>
              </a:rPr>
              <a:t>(продукт Даман) </a:t>
            </a:r>
            <a:r>
              <a:rPr lang="ru-RU" sz="1300" spc="-10" dirty="0">
                <a:latin typeface="Calibri"/>
                <a:cs typeface="Calibri"/>
              </a:rPr>
              <a:t>до 50% от суммы поддержки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1D646FC1-5ABE-7C5B-FDE6-083CCC0D5F83}"/>
              </a:ext>
            </a:extLst>
          </p:cNvPr>
          <p:cNvSpPr txBox="1"/>
          <p:nvPr/>
        </p:nvSpPr>
        <p:spPr bwMode="auto">
          <a:xfrm>
            <a:off x="466373" y="5602725"/>
            <a:ext cx="24178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 err="1">
                <a:latin typeface="Calibri"/>
                <a:cs typeface="Calibri"/>
              </a:rPr>
              <a:t>от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lang="ru-RU" sz="1400" b="1" spc="-20" dirty="0">
                <a:solidFill>
                  <a:srgbClr val="00B050"/>
                </a:solidFill>
                <a:latin typeface="Calibri"/>
                <a:cs typeface="Calibri"/>
              </a:rPr>
              <a:t>2 млн</a:t>
            </a:r>
            <a:r>
              <a:rPr lang="ru-RU" sz="1400" b="1" spc="-5" dirty="0">
                <a:solidFill>
                  <a:srgbClr val="00B050"/>
                </a:solidFill>
                <a:latin typeface="Calibri"/>
                <a:cs typeface="Calibri"/>
              </a:rPr>
              <a:t> -</a:t>
            </a:r>
            <a:r>
              <a:rPr sz="1400" spc="-4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ru-RU" sz="1400" b="1" spc="-40" dirty="0">
                <a:solidFill>
                  <a:srgbClr val="00B050"/>
                </a:solidFill>
                <a:latin typeface="Calibri"/>
                <a:cs typeface="Calibri"/>
              </a:rPr>
              <a:t>3</a:t>
            </a:r>
            <a:r>
              <a:rPr sz="1400" b="1" spc="-1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ru-RU" sz="1400" b="1" spc="-15" dirty="0">
                <a:solidFill>
                  <a:srgbClr val="00B050"/>
                </a:solidFill>
                <a:latin typeface="Calibri"/>
                <a:cs typeface="Calibri"/>
              </a:rPr>
              <a:t>млн</a:t>
            </a:r>
            <a:r>
              <a:rPr sz="1400" b="1" spc="-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рублей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A2FB17E2-3D7F-F869-5E21-859AE67AE07E}"/>
              </a:ext>
            </a:extLst>
          </p:cNvPr>
          <p:cNvSpPr txBox="1"/>
          <p:nvPr/>
        </p:nvSpPr>
        <p:spPr bwMode="auto">
          <a:xfrm>
            <a:off x="483358" y="5877521"/>
            <a:ext cx="2983638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- Поручительство ФЛ или ЮЛ + Залог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id="{D4D94854-1BFF-B37D-EB1B-D907060FE429}"/>
              </a:ext>
            </a:extLst>
          </p:cNvPr>
          <p:cNvSpPr txBox="1"/>
          <p:nvPr/>
        </p:nvSpPr>
        <p:spPr bwMode="auto">
          <a:xfrm>
            <a:off x="466373" y="6136928"/>
            <a:ext cx="4121510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-  Поручительство ФЛ или ЮЛ + Залог + поручительство ГФ РТ </a:t>
            </a:r>
            <a:r>
              <a:rPr lang="ru-RU" sz="1300" spc="-10" dirty="0">
                <a:solidFill>
                  <a:srgbClr val="00B050"/>
                </a:solidFill>
                <a:latin typeface="Calibri"/>
                <a:cs typeface="Calibri"/>
              </a:rPr>
              <a:t>(продукт Даман) </a:t>
            </a:r>
            <a:r>
              <a:rPr lang="ru-RU" sz="1300" spc="-10" dirty="0">
                <a:latin typeface="Calibri"/>
                <a:cs typeface="Calibri"/>
              </a:rPr>
              <a:t>до 50% от суммы поддержки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165" name="object 5">
            <a:extLst>
              <a:ext uri="{FF2B5EF4-FFF2-40B4-BE49-F238E27FC236}">
                <a16:creationId xmlns:a16="http://schemas.microsoft.com/office/drawing/2014/main" id="{FD51637D-0315-5B65-AB7A-225AE3E0DC58}"/>
              </a:ext>
            </a:extLst>
          </p:cNvPr>
          <p:cNvSpPr txBox="1"/>
          <p:nvPr/>
        </p:nvSpPr>
        <p:spPr bwMode="auto">
          <a:xfrm>
            <a:off x="7551108" y="5524674"/>
            <a:ext cx="4519419" cy="14798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ФЛ - физическое лицо</a:t>
            </a:r>
          </a:p>
          <a:p>
            <a:pPr marL="12700"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ЮЛ - юридическое лицо</a:t>
            </a:r>
          </a:p>
          <a:p>
            <a:pPr marL="12700"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ГФ РТ – НО Гарантийный Фонд РТ</a:t>
            </a:r>
          </a:p>
          <a:p>
            <a:pPr marL="12700"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Продукт «Даман» НО Гарантийный Фонд Республики Татарстан утвержден Советом </a:t>
            </a:r>
            <a:r>
              <a:rPr lang="ru-RU" sz="1300" spc="-10" dirty="0" err="1">
                <a:latin typeface="Calibri"/>
                <a:cs typeface="Calibri"/>
              </a:rPr>
              <a:t>Улемов</a:t>
            </a:r>
            <a:r>
              <a:rPr lang="ru-RU" sz="1300" spc="-10" dirty="0">
                <a:latin typeface="Calibri"/>
                <a:cs typeface="Calibri"/>
              </a:rPr>
              <a:t> ДУМ РТ, как дозволенный согласно канонам исламского права.</a:t>
            </a:r>
            <a:endParaRPr lang="ru-RU" sz="13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C4DEC-1A36-3144-FB58-6A1A8FEE0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Прямоугольник 26">
            <a:extLst>
              <a:ext uri="{FF2B5EF4-FFF2-40B4-BE49-F238E27FC236}">
                <a16:creationId xmlns:a16="http://schemas.microsoft.com/office/drawing/2014/main" id="{57F8B088-76B6-5CCF-AC97-B8B25F96940B}"/>
              </a:ext>
            </a:extLst>
          </p:cNvPr>
          <p:cNvSpPr/>
          <p:nvPr/>
        </p:nvSpPr>
        <p:spPr>
          <a:xfrm>
            <a:off x="8256281" y="3697144"/>
            <a:ext cx="1452619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от </a:t>
            </a:r>
            <a:r>
              <a:rPr lang="ru-RU" sz="1400" b="1" spc="-1" dirty="0">
                <a:solidFill>
                  <a:srgbClr val="00B050"/>
                </a:solidFill>
                <a:latin typeface="Calibri"/>
                <a:ea typeface="Arial"/>
              </a:rPr>
              <a:t>5</a:t>
            </a:r>
            <a:r>
              <a:rPr lang="ru-RU" sz="1400" b="1" strike="noStrike" spc="-1" dirty="0">
                <a:solidFill>
                  <a:srgbClr val="00B050"/>
                </a:solidFill>
                <a:latin typeface="Calibri"/>
                <a:ea typeface="Arial"/>
              </a:rPr>
              <a:t>00 тысяч 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до </a:t>
            </a:r>
            <a:r>
              <a:rPr lang="ru-RU" sz="1400" b="1" strike="noStrike" spc="-1" dirty="0">
                <a:solidFill>
                  <a:srgbClr val="00B050"/>
                </a:solidFill>
                <a:latin typeface="Calibri"/>
                <a:ea typeface="Arial"/>
              </a:rPr>
              <a:t>3 млн </a:t>
            </a:r>
            <a:r>
              <a:rPr lang="ru-RU" sz="14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рублей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Прямоугольник 36">
            <a:extLst>
              <a:ext uri="{FF2B5EF4-FFF2-40B4-BE49-F238E27FC236}">
                <a16:creationId xmlns:a16="http://schemas.microsoft.com/office/drawing/2014/main" id="{D5783B3A-10B3-5CC5-1C7F-1BA265DDFDC5}"/>
              </a:ext>
            </a:extLst>
          </p:cNvPr>
          <p:cNvSpPr/>
          <p:nvPr/>
        </p:nvSpPr>
        <p:spPr>
          <a:xfrm>
            <a:off x="8256281" y="4424529"/>
            <a:ext cx="1217169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B050"/>
                </a:solidFill>
                <a:latin typeface="Calibri"/>
                <a:ea typeface="Arial"/>
              </a:rPr>
              <a:t>36</a:t>
            </a:r>
            <a:r>
              <a:rPr lang="ru-RU" sz="16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 месяцев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Прямоугольник 54">
            <a:extLst>
              <a:ext uri="{FF2B5EF4-FFF2-40B4-BE49-F238E27FC236}">
                <a16:creationId xmlns:a16="http://schemas.microsoft.com/office/drawing/2014/main" id="{72EF5545-3DA7-0BB3-F4B7-D6FDB406FA00}"/>
              </a:ext>
            </a:extLst>
          </p:cNvPr>
          <p:cNvSpPr/>
          <p:nvPr/>
        </p:nvSpPr>
        <p:spPr>
          <a:xfrm>
            <a:off x="8280375" y="4820585"/>
            <a:ext cx="3949200" cy="7372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buClr>
                <a:srgbClr val="00B050"/>
              </a:buClr>
            </a:pPr>
            <a:r>
              <a:rPr lang="ru-RU" sz="14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Определяются исходя из реальных затрат НО МКК «Фонд поддержки предпринимательства РТ»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0" name="Picture 17" descr="https://stomatologspb.ru/wp-content/uploads/ruble_PNG26.png">
            <a:extLst>
              <a:ext uri="{FF2B5EF4-FFF2-40B4-BE49-F238E27FC236}">
                <a16:creationId xmlns:a16="http://schemas.microsoft.com/office/drawing/2014/main" id="{47182DAF-51F5-5F2B-6075-97D59869A923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7610588" y="3803713"/>
            <a:ext cx="357120" cy="357120"/>
          </a:xfrm>
          <a:prstGeom prst="rect">
            <a:avLst/>
          </a:prstGeom>
          <a:ln w="0">
            <a:noFill/>
          </a:ln>
        </p:spPr>
      </p:pic>
      <p:pic>
        <p:nvPicPr>
          <p:cNvPr id="171" name="Picture 18" descr="https://xn----8sbkdgnibjafxdci9g.xn--p1ai/wp-content/uploads/2019/12/srok-obuchenija.png">
            <a:extLst>
              <a:ext uri="{FF2B5EF4-FFF2-40B4-BE49-F238E27FC236}">
                <a16:creationId xmlns:a16="http://schemas.microsoft.com/office/drawing/2014/main" id="{282EC368-5E51-B7EE-7DF0-4A9A4C25AC6C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621531" y="4395352"/>
            <a:ext cx="357120" cy="357120"/>
          </a:xfrm>
          <a:prstGeom prst="rect">
            <a:avLst/>
          </a:prstGeom>
          <a:ln w="0">
            <a:noFill/>
          </a:ln>
        </p:spPr>
      </p:pic>
      <p:pic>
        <p:nvPicPr>
          <p:cNvPr id="172" name="Picture 19" descr="https://xn--b1aqpp2b.xn----8sbg5beewf.xn--p1ai/images/9519f396-be5f-62ad-b139-a010fd802c7a.png">
            <a:extLst>
              <a:ext uri="{FF2B5EF4-FFF2-40B4-BE49-F238E27FC236}">
                <a16:creationId xmlns:a16="http://schemas.microsoft.com/office/drawing/2014/main" id="{97279E74-7593-5A24-00E5-B71E0487ED7B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7653475" y="5010630"/>
            <a:ext cx="384840" cy="357120"/>
          </a:xfrm>
          <a:prstGeom prst="rect">
            <a:avLst/>
          </a:prstGeom>
          <a:ln w="0">
            <a:noFill/>
          </a:ln>
        </p:spPr>
      </p:pic>
      <p:sp>
        <p:nvSpPr>
          <p:cNvPr id="173" name="Прямоугольник 57">
            <a:extLst>
              <a:ext uri="{FF2B5EF4-FFF2-40B4-BE49-F238E27FC236}">
                <a16:creationId xmlns:a16="http://schemas.microsoft.com/office/drawing/2014/main" id="{C81C04A7-536D-12BB-A671-12D060162C22}"/>
              </a:ext>
            </a:extLst>
          </p:cNvPr>
          <p:cNvSpPr/>
          <p:nvPr/>
        </p:nvSpPr>
        <p:spPr>
          <a:xfrm>
            <a:off x="5577909" y="3770323"/>
            <a:ext cx="253872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Сумма поддержки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Прямоугольник 60">
            <a:extLst>
              <a:ext uri="{FF2B5EF4-FFF2-40B4-BE49-F238E27FC236}">
                <a16:creationId xmlns:a16="http://schemas.microsoft.com/office/drawing/2014/main" id="{4F991C7C-789B-3189-ADD0-D7318E022AD1}"/>
              </a:ext>
            </a:extLst>
          </p:cNvPr>
          <p:cNvSpPr/>
          <p:nvPr/>
        </p:nvSpPr>
        <p:spPr>
          <a:xfrm>
            <a:off x="5574823" y="4339393"/>
            <a:ext cx="263088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Диапазон выплат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Прямоугольник 62">
            <a:extLst>
              <a:ext uri="{FF2B5EF4-FFF2-40B4-BE49-F238E27FC236}">
                <a16:creationId xmlns:a16="http://schemas.microsoft.com/office/drawing/2014/main" id="{F6AE1540-A9DF-3E2E-123C-0C389869F210}"/>
              </a:ext>
            </a:extLst>
          </p:cNvPr>
          <p:cNvSpPr/>
          <p:nvPr/>
        </p:nvSpPr>
        <p:spPr>
          <a:xfrm>
            <a:off x="5574823" y="5015303"/>
            <a:ext cx="1819765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pc="-1" dirty="0">
                <a:solidFill>
                  <a:srgbClr val="562212"/>
                </a:solidFill>
                <a:latin typeface="Calibri"/>
              </a:rPr>
              <a:t>Операционные расходы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Прямоугольник 158">
            <a:extLst>
              <a:ext uri="{FF2B5EF4-FFF2-40B4-BE49-F238E27FC236}">
                <a16:creationId xmlns:a16="http://schemas.microsoft.com/office/drawing/2014/main" id="{807F0915-4C2D-8A91-29E4-CC265C58C6AB}"/>
              </a:ext>
            </a:extLst>
          </p:cNvPr>
          <p:cNvSpPr/>
          <p:nvPr/>
        </p:nvSpPr>
        <p:spPr>
          <a:xfrm>
            <a:off x="5762768" y="1152200"/>
            <a:ext cx="5187600" cy="6756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                 </a:t>
            </a:r>
            <a:r>
              <a:rPr lang="ru-RU" sz="14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Партнерское финансирование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B050"/>
                </a:solidFill>
                <a:latin typeface="Calibri"/>
                <a:ea typeface="Arial"/>
              </a:rPr>
              <a:t>«Кард </a:t>
            </a:r>
            <a:r>
              <a:rPr lang="ru-RU" sz="2000" b="1" strike="noStrike" spc="-1" dirty="0" err="1">
                <a:solidFill>
                  <a:srgbClr val="00B050"/>
                </a:solidFill>
                <a:latin typeface="Calibri"/>
                <a:ea typeface="Arial"/>
              </a:rPr>
              <a:t>хасан</a:t>
            </a:r>
            <a:r>
              <a:rPr lang="ru-RU" sz="2000" b="1" strike="noStrike" spc="-1" dirty="0">
                <a:solidFill>
                  <a:srgbClr val="00B050"/>
                </a:solidFill>
                <a:latin typeface="Calibri"/>
                <a:ea typeface="Arial"/>
              </a:rPr>
              <a:t> – Развитие </a:t>
            </a:r>
            <a:r>
              <a:rPr lang="ru-RU" sz="2000" b="1" spc="-1" dirty="0">
                <a:solidFill>
                  <a:srgbClr val="00B050"/>
                </a:solidFill>
                <a:latin typeface="Calibri"/>
                <a:ea typeface="Arial"/>
              </a:rPr>
              <a:t>экспорта</a:t>
            </a:r>
            <a:r>
              <a:rPr lang="ru-RU" sz="2000" b="1" strike="noStrike" spc="-1" dirty="0">
                <a:solidFill>
                  <a:srgbClr val="00B050"/>
                </a:solidFill>
                <a:latin typeface="Calibri"/>
                <a:ea typeface="Arial"/>
              </a:rPr>
              <a:t>»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78" name="Группа 1">
            <a:extLst>
              <a:ext uri="{FF2B5EF4-FFF2-40B4-BE49-F238E27FC236}">
                <a16:creationId xmlns:a16="http://schemas.microsoft.com/office/drawing/2014/main" id="{13855BB4-2CBE-0C1F-44D5-2E8BD2DA835E}"/>
              </a:ext>
            </a:extLst>
          </p:cNvPr>
          <p:cNvGrpSpPr/>
          <p:nvPr/>
        </p:nvGrpSpPr>
        <p:grpSpPr>
          <a:xfrm>
            <a:off x="5681268" y="872695"/>
            <a:ext cx="5339984" cy="969939"/>
            <a:chOff x="5919480" y="126720"/>
            <a:chExt cx="5329080" cy="1146960"/>
          </a:xfrm>
        </p:grpSpPr>
        <p:sp>
          <p:nvSpPr>
            <p:cNvPr id="179" name="Скругленный прямоугольник 28">
              <a:extLst>
                <a:ext uri="{FF2B5EF4-FFF2-40B4-BE49-F238E27FC236}">
                  <a16:creationId xmlns:a16="http://schemas.microsoft.com/office/drawing/2014/main" id="{729EA4D8-E87A-72E1-1273-318AD86B4FFD}"/>
                </a:ext>
              </a:extLst>
            </p:cNvPr>
            <p:cNvSpPr/>
            <p:nvPr/>
          </p:nvSpPr>
          <p:spPr>
            <a:xfrm>
              <a:off x="5919480" y="440640"/>
              <a:ext cx="5187600" cy="83304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180" name="Прямоугольник 159">
              <a:extLst>
                <a:ext uri="{FF2B5EF4-FFF2-40B4-BE49-F238E27FC236}">
                  <a16:creationId xmlns:a16="http://schemas.microsoft.com/office/drawing/2014/main" id="{93AB2F00-21BD-4A39-C634-6CED96F78CD3}"/>
                </a:ext>
              </a:extLst>
            </p:cNvPr>
            <p:cNvSpPr/>
            <p:nvPr/>
          </p:nvSpPr>
          <p:spPr>
            <a:xfrm>
              <a:off x="8754480" y="126720"/>
              <a:ext cx="2494080" cy="40572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1800" b="1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</p:grpSp>
      <p:sp>
        <p:nvSpPr>
          <p:cNvPr id="181" name="Прямоугольник 168">
            <a:extLst>
              <a:ext uri="{FF2B5EF4-FFF2-40B4-BE49-F238E27FC236}">
                <a16:creationId xmlns:a16="http://schemas.microsoft.com/office/drawing/2014/main" id="{2751855D-1230-B6A1-A7F6-771C98D4A539}"/>
              </a:ext>
            </a:extLst>
          </p:cNvPr>
          <p:cNvSpPr/>
          <p:nvPr/>
        </p:nvSpPr>
        <p:spPr>
          <a:xfrm>
            <a:off x="5819966" y="1918299"/>
            <a:ext cx="5949000" cy="202987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70560" defTabSz="914400">
              <a:lnSpc>
                <a:spcPct val="100000"/>
              </a:lnSpc>
            </a:pPr>
            <a:r>
              <a:rPr lang="ru-RU" sz="1400" b="1" spc="-12" dirty="0">
                <a:solidFill>
                  <a:srgbClr val="C79363"/>
                </a:solidFill>
                <a:latin typeface="Calibri"/>
                <a:ea typeface="Arial"/>
              </a:rPr>
              <a:t>- экспортер относится к категории субъектов малого и среднего предпринимательства в соответствии с Федеральным законом от 24.07.2007г. № 209-ФЗ «О развитии малого и среднего предпринимательства в Российской Федерации»;</a:t>
            </a:r>
          </a:p>
          <a:p>
            <a:pPr marL="70560" defTabSz="914400">
              <a:lnSpc>
                <a:spcPct val="100000"/>
              </a:lnSpc>
            </a:pPr>
            <a:r>
              <a:rPr lang="ru-RU" sz="1400" b="1" spc="-12" dirty="0">
                <a:solidFill>
                  <a:srgbClr val="C79363"/>
                </a:solidFill>
                <a:latin typeface="Calibri"/>
                <a:ea typeface="Arial"/>
              </a:rPr>
              <a:t>- экспортер зарегистрирован и осуществляет свою деятельность на территории Республики Татарстан;</a:t>
            </a:r>
          </a:p>
          <a:p>
            <a:pPr marL="70560" defTabSz="914400">
              <a:lnSpc>
                <a:spcPct val="100000"/>
              </a:lnSpc>
            </a:pPr>
            <a:r>
              <a:rPr lang="ru-RU" sz="1400" b="1" spc="-12" dirty="0">
                <a:solidFill>
                  <a:srgbClr val="C79363"/>
                </a:solidFill>
                <a:latin typeface="Calibri"/>
                <a:ea typeface="Arial"/>
              </a:rPr>
              <a:t>- имеющий в 2024 и/или в 2025 году действующий экспортный контракт  с подтвержденными отгрузками.</a:t>
            </a:r>
          </a:p>
          <a:p>
            <a:pPr marL="70560" defTabSz="914400">
              <a:lnSpc>
                <a:spcPct val="100000"/>
              </a:lnSpc>
            </a:pPr>
            <a:endParaRPr lang="ru-RU" sz="1400" b="1" spc="-12" dirty="0">
              <a:solidFill>
                <a:srgbClr val="C79363"/>
              </a:solidFill>
              <a:latin typeface="Calibri"/>
              <a:ea typeface="Arial"/>
            </a:endParaRPr>
          </a:p>
        </p:txBody>
      </p:sp>
      <p:sp>
        <p:nvSpPr>
          <p:cNvPr id="182" name="Кольцо 6">
            <a:extLst>
              <a:ext uri="{FF2B5EF4-FFF2-40B4-BE49-F238E27FC236}">
                <a16:creationId xmlns:a16="http://schemas.microsoft.com/office/drawing/2014/main" id="{8872D545-4E8D-D3B0-7000-ED3AE2681C70}"/>
              </a:ext>
            </a:extLst>
          </p:cNvPr>
          <p:cNvSpPr/>
          <p:nvPr/>
        </p:nvSpPr>
        <p:spPr>
          <a:xfrm>
            <a:off x="5507486" y="1958657"/>
            <a:ext cx="312480" cy="312480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2400" b="0" strike="noStrike" spc="-1">
              <a:solidFill>
                <a:srgbClr val="FFFFFF"/>
              </a:solidFill>
              <a:latin typeface="Calibri"/>
              <a:ea typeface="Arial"/>
            </a:endParaRPr>
          </a:p>
        </p:txBody>
      </p:sp>
      <p:cxnSp>
        <p:nvCxnSpPr>
          <p:cNvPr id="183" name="Прямая соединительная линия 4">
            <a:extLst>
              <a:ext uri="{FF2B5EF4-FFF2-40B4-BE49-F238E27FC236}">
                <a16:creationId xmlns:a16="http://schemas.microsoft.com/office/drawing/2014/main" id="{3AC0A1B9-129B-A2D7-82C5-09C12F0F4CDF}"/>
              </a:ext>
            </a:extLst>
          </p:cNvPr>
          <p:cNvCxnSpPr>
            <a:cxnSpLocks/>
          </p:cNvCxnSpPr>
          <p:nvPr/>
        </p:nvCxnSpPr>
        <p:spPr>
          <a:xfrm flipV="1">
            <a:off x="6048729" y="3687277"/>
            <a:ext cx="5087526" cy="1"/>
          </a:xfrm>
          <a:prstGeom prst="straightConnector1">
            <a:avLst/>
          </a:prstGeom>
          <a:ln w="38160">
            <a:solidFill>
              <a:srgbClr val="C79363"/>
            </a:solidFill>
            <a:prstDash val="sysDot"/>
            <a:round/>
          </a:ln>
        </p:spPr>
      </p:cxnSp>
      <p:sp>
        <p:nvSpPr>
          <p:cNvPr id="184" name="TextBox 2">
            <a:extLst>
              <a:ext uri="{FF2B5EF4-FFF2-40B4-BE49-F238E27FC236}">
                <a16:creationId xmlns:a16="http://schemas.microsoft.com/office/drawing/2014/main" id="{41D7386C-6460-7252-5DBF-D62004149BBE}"/>
              </a:ext>
            </a:extLst>
          </p:cNvPr>
          <p:cNvSpPr/>
          <p:nvPr/>
        </p:nvSpPr>
        <p:spPr>
          <a:xfrm>
            <a:off x="194460" y="1722780"/>
            <a:ext cx="609156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8(843)222-90-62 (244, 249, 236)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4FD6C2E-ABB5-78D1-84CD-86D5DB6AFD43}"/>
              </a:ext>
            </a:extLst>
          </p:cNvPr>
          <p:cNvSpPr txBox="1"/>
          <p:nvPr/>
        </p:nvSpPr>
        <p:spPr>
          <a:xfrm>
            <a:off x="279822" y="1598394"/>
            <a:ext cx="3532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Обеспечение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30">
            <a:extLst>
              <a:ext uri="{FF2B5EF4-FFF2-40B4-BE49-F238E27FC236}">
                <a16:creationId xmlns:a16="http://schemas.microsoft.com/office/drawing/2014/main" id="{0443F44D-3540-6016-208E-96DC166D35B3}"/>
              </a:ext>
            </a:extLst>
          </p:cNvPr>
          <p:cNvPicPr/>
          <p:nvPr/>
        </p:nvPicPr>
        <p:blipFill>
          <a:blip r:embed="rId5"/>
          <a:srcRect l="20614" t="-15142" r="48762" b="922"/>
          <a:stretch/>
        </p:blipFill>
        <p:spPr>
          <a:xfrm>
            <a:off x="10026579" y="882256"/>
            <a:ext cx="1706386" cy="702072"/>
          </a:xfrm>
          <a:prstGeom prst="rect">
            <a:avLst/>
          </a:prstGeom>
          <a:ln w="0">
            <a:noFill/>
          </a:ln>
        </p:spPr>
      </p:pic>
      <p:sp>
        <p:nvSpPr>
          <p:cNvPr id="6" name="Параллелограмм 7">
            <a:extLst>
              <a:ext uri="{FF2B5EF4-FFF2-40B4-BE49-F238E27FC236}">
                <a16:creationId xmlns:a16="http://schemas.microsoft.com/office/drawing/2014/main" id="{C7351D84-2276-81F1-B6E9-F8CA633AA75E}"/>
              </a:ext>
            </a:extLst>
          </p:cNvPr>
          <p:cNvSpPr/>
          <p:nvPr/>
        </p:nvSpPr>
        <p:spPr>
          <a:xfrm>
            <a:off x="681240" y="143773"/>
            <a:ext cx="10829520" cy="70056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Финансовые МЕРЫ ПОДДЕРЖКИ фонда поддержки предпринимательства Республики </a:t>
            </a:r>
            <a:r>
              <a:rPr lang="ru-RU" sz="1800" b="1" strike="noStrike" cap="all" spc="-1" dirty="0" err="1">
                <a:solidFill>
                  <a:schemeClr val="lt1"/>
                </a:solidFill>
                <a:latin typeface="Arial Black"/>
                <a:ea typeface="Arial"/>
              </a:rPr>
              <a:t>татарстан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15EFF7-B0CB-EE2E-78D4-EF252521C659}"/>
              </a:ext>
            </a:extLst>
          </p:cNvPr>
          <p:cNvSpPr txBox="1"/>
          <p:nvPr/>
        </p:nvSpPr>
        <p:spPr>
          <a:xfrm>
            <a:off x="294049" y="951007"/>
            <a:ext cx="61312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spc="-1" dirty="0">
                <a:solidFill>
                  <a:srgbClr val="C00000"/>
                </a:solidFill>
                <a:latin typeface="Calibri"/>
              </a:rPr>
              <a:t>Получить консультацию:</a:t>
            </a:r>
          </a:p>
          <a:p>
            <a:pPr>
              <a:defRPr/>
            </a:pPr>
            <a:r>
              <a:rPr lang="ru-RU" b="1" spc="-1" dirty="0">
                <a:solidFill>
                  <a:srgbClr val="C00000"/>
                </a:solidFill>
                <a:latin typeface="Calibri"/>
              </a:rPr>
              <a:t>8(843)222-90-62 (доб. 244,249,236)</a:t>
            </a: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58E378FC-CAEB-4C05-1B3A-D7F590A48A6D}"/>
              </a:ext>
            </a:extLst>
          </p:cNvPr>
          <p:cNvSpPr txBox="1"/>
          <p:nvPr/>
        </p:nvSpPr>
        <p:spPr bwMode="auto">
          <a:xfrm>
            <a:off x="466373" y="1913743"/>
            <a:ext cx="24178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4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B050"/>
                </a:solidFill>
                <a:latin typeface="Calibri"/>
                <a:cs typeface="Calibri"/>
              </a:rPr>
              <a:t>5</a:t>
            </a:r>
            <a:r>
              <a:rPr lang="ru-RU" sz="1400" b="1" dirty="0">
                <a:solidFill>
                  <a:srgbClr val="00B050"/>
                </a:solidFill>
                <a:latin typeface="Calibri"/>
                <a:cs typeface="Calibri"/>
              </a:rPr>
              <a:t>00</a:t>
            </a:r>
            <a:r>
              <a:rPr sz="1400" b="1" spc="-1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ru-RU" sz="1400" b="1" spc="-15" dirty="0" err="1">
                <a:solidFill>
                  <a:srgbClr val="00B050"/>
                </a:solidFill>
                <a:latin typeface="Calibri"/>
                <a:cs typeface="Calibri"/>
              </a:rPr>
              <a:t>тыс</a:t>
            </a:r>
            <a:r>
              <a:rPr sz="1400" b="1" spc="-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рублей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DEF94ED0-696D-1EFE-4D67-3ADD56C39A87}"/>
              </a:ext>
            </a:extLst>
          </p:cNvPr>
          <p:cNvSpPr txBox="1"/>
          <p:nvPr/>
        </p:nvSpPr>
        <p:spPr bwMode="auto">
          <a:xfrm>
            <a:off x="466373" y="2088730"/>
            <a:ext cx="241785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- Поручительство ФЛ или ЮЛ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51CBC9D6-EF09-ED3A-DBC1-17CB4A9114EA}"/>
              </a:ext>
            </a:extLst>
          </p:cNvPr>
          <p:cNvSpPr txBox="1"/>
          <p:nvPr/>
        </p:nvSpPr>
        <p:spPr bwMode="auto">
          <a:xfrm>
            <a:off x="478047" y="2297603"/>
            <a:ext cx="241785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- Залог</a:t>
            </a:r>
            <a:endParaRPr lang="ru-RU" sz="1300" dirty="0">
              <a:latin typeface="Calibri"/>
              <a:cs typeface="Calibri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C7A7DFC7-CA57-D765-8BF8-DF369070F42D}"/>
              </a:ext>
            </a:extLst>
          </p:cNvPr>
          <p:cNvSpPr txBox="1"/>
          <p:nvPr/>
        </p:nvSpPr>
        <p:spPr bwMode="auto">
          <a:xfrm>
            <a:off x="441332" y="2530972"/>
            <a:ext cx="24178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spc="-40" dirty="0">
                <a:solidFill>
                  <a:srgbClr val="00B050"/>
                </a:solidFill>
                <a:latin typeface="Calibri"/>
                <a:cs typeface="Calibri"/>
              </a:rPr>
              <a:t>1</a:t>
            </a:r>
            <a:r>
              <a:rPr sz="1400" b="1" spc="-1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ru-RU" sz="1400" b="1" spc="-15" dirty="0">
                <a:solidFill>
                  <a:srgbClr val="00B050"/>
                </a:solidFill>
                <a:latin typeface="Calibri"/>
                <a:cs typeface="Calibri"/>
              </a:rPr>
              <a:t>млн</a:t>
            </a:r>
            <a:r>
              <a:rPr sz="1400" b="1" spc="-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рублей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D4D1E2C2-3DF4-EF9C-5E0F-B151DD041EBE}"/>
              </a:ext>
            </a:extLst>
          </p:cNvPr>
          <p:cNvSpPr txBox="1"/>
          <p:nvPr/>
        </p:nvSpPr>
        <p:spPr bwMode="auto">
          <a:xfrm>
            <a:off x="457528" y="2734883"/>
            <a:ext cx="4097482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- Поручительство ФЛ или ЮЛ + поручительство ГФ РТ </a:t>
            </a:r>
            <a:r>
              <a:rPr lang="ru-RU" sz="1300" spc="-10" dirty="0">
                <a:solidFill>
                  <a:srgbClr val="00B050"/>
                </a:solidFill>
                <a:latin typeface="Calibri"/>
                <a:cs typeface="Calibri"/>
              </a:rPr>
              <a:t>(продукт Даман) </a:t>
            </a:r>
            <a:r>
              <a:rPr lang="ru-RU" sz="1300" spc="-10" dirty="0">
                <a:latin typeface="Calibri"/>
                <a:cs typeface="Calibri"/>
              </a:rPr>
              <a:t>до 60% от суммы поддержки</a:t>
            </a:r>
            <a:endParaRPr sz="1300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2B7E1630-9FC7-469D-7FA4-31D6E9DD791D}"/>
              </a:ext>
            </a:extLst>
          </p:cNvPr>
          <p:cNvSpPr txBox="1"/>
          <p:nvPr/>
        </p:nvSpPr>
        <p:spPr bwMode="auto">
          <a:xfrm>
            <a:off x="457528" y="3180495"/>
            <a:ext cx="3214148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- Поручительство ФЛ или ЮЛ + Залог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1DA9A659-AF4A-98C7-FCDC-8ACB0A731EBD}"/>
              </a:ext>
            </a:extLst>
          </p:cNvPr>
          <p:cNvSpPr txBox="1"/>
          <p:nvPr/>
        </p:nvSpPr>
        <p:spPr bwMode="auto">
          <a:xfrm>
            <a:off x="478047" y="3394934"/>
            <a:ext cx="439970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latin typeface="Calibri"/>
                <a:cs typeface="Calibri"/>
              </a:rPr>
              <a:t>- </a:t>
            </a:r>
            <a:r>
              <a:rPr lang="ru-RU" sz="1300" spc="-10" dirty="0">
                <a:latin typeface="Calibri"/>
                <a:cs typeface="Calibri"/>
              </a:rPr>
              <a:t>Залог</a:t>
            </a:r>
            <a:endParaRPr sz="1300" spc="-10" dirty="0">
              <a:latin typeface="Calibri"/>
              <a:cs typeface="Calibri"/>
            </a:endParaRPr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B8383BF4-5F3A-05AB-D8FE-BE9D730517DF}"/>
              </a:ext>
            </a:extLst>
          </p:cNvPr>
          <p:cNvSpPr txBox="1"/>
          <p:nvPr/>
        </p:nvSpPr>
        <p:spPr bwMode="auto">
          <a:xfrm>
            <a:off x="466373" y="4420700"/>
            <a:ext cx="24178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4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ru-RU" sz="1400" b="1" spc="-40" dirty="0">
                <a:solidFill>
                  <a:srgbClr val="00B050"/>
                </a:solidFill>
                <a:latin typeface="Calibri"/>
                <a:cs typeface="Calibri"/>
              </a:rPr>
              <a:t>2</a:t>
            </a:r>
            <a:r>
              <a:rPr sz="1400" b="1" spc="-1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ru-RU" sz="1400" b="1" spc="-15" dirty="0">
                <a:solidFill>
                  <a:srgbClr val="00B050"/>
                </a:solidFill>
                <a:latin typeface="Calibri"/>
                <a:cs typeface="Calibri"/>
              </a:rPr>
              <a:t>млн, 2,5 млн, 3 млн</a:t>
            </a:r>
            <a:r>
              <a:rPr sz="1400" b="1" spc="-1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рублей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5CFC6CB7-B5B1-0ABA-8056-1143219612DC}"/>
              </a:ext>
            </a:extLst>
          </p:cNvPr>
          <p:cNvSpPr txBox="1"/>
          <p:nvPr/>
        </p:nvSpPr>
        <p:spPr bwMode="auto">
          <a:xfrm>
            <a:off x="457528" y="4695559"/>
            <a:ext cx="2983639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- Поручительство ФЛ или ЮЛ + Залог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7207E455-DE2C-85DF-FB6D-121BBC74FC88}"/>
              </a:ext>
            </a:extLst>
          </p:cNvPr>
          <p:cNvSpPr txBox="1"/>
          <p:nvPr/>
        </p:nvSpPr>
        <p:spPr bwMode="auto">
          <a:xfrm>
            <a:off x="457528" y="4932712"/>
            <a:ext cx="3695362" cy="8258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- Поручительство ФЛ или ЮЛ + Залог + поручительство ГФ РТ </a:t>
            </a:r>
            <a:r>
              <a:rPr lang="ru-RU" sz="1300" spc="-10" dirty="0">
                <a:solidFill>
                  <a:srgbClr val="00B050"/>
                </a:solidFill>
                <a:latin typeface="Calibri"/>
                <a:cs typeface="Calibri"/>
              </a:rPr>
              <a:t>(продукт Даман) </a:t>
            </a:r>
            <a:r>
              <a:rPr lang="ru-RU" sz="1300" spc="-10" dirty="0">
                <a:latin typeface="Calibri"/>
                <a:cs typeface="Calibri"/>
              </a:rPr>
              <a:t>до 60% от суммы поддержки</a:t>
            </a:r>
            <a:endParaRPr lang="ru-RU" sz="13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300" dirty="0">
              <a:latin typeface="Calibri"/>
              <a:cs typeface="Calibri"/>
            </a:endParaRPr>
          </a:p>
        </p:txBody>
      </p:sp>
      <p:sp>
        <p:nvSpPr>
          <p:cNvPr id="165" name="object 5">
            <a:extLst>
              <a:ext uri="{FF2B5EF4-FFF2-40B4-BE49-F238E27FC236}">
                <a16:creationId xmlns:a16="http://schemas.microsoft.com/office/drawing/2014/main" id="{68D2ECC4-1838-DC10-5284-7B299EBEF5CB}"/>
              </a:ext>
            </a:extLst>
          </p:cNvPr>
          <p:cNvSpPr txBox="1"/>
          <p:nvPr/>
        </p:nvSpPr>
        <p:spPr bwMode="auto">
          <a:xfrm>
            <a:off x="7551108" y="5524674"/>
            <a:ext cx="4519419" cy="14798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ФЛ - физическое лицо</a:t>
            </a:r>
          </a:p>
          <a:p>
            <a:pPr marL="12700"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ЮЛ - юридическое лицо</a:t>
            </a:r>
          </a:p>
          <a:p>
            <a:pPr marL="12700"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ГФ РТ – НО Гарантийный Фонд РТ</a:t>
            </a:r>
          </a:p>
          <a:p>
            <a:pPr marL="12700"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Продукт «Даман» НО Гарантийный Фонд Республики Татарстан утвержден Советом </a:t>
            </a:r>
            <a:r>
              <a:rPr lang="ru-RU" sz="1300" spc="-10" dirty="0" err="1">
                <a:latin typeface="Calibri"/>
                <a:cs typeface="Calibri"/>
              </a:rPr>
              <a:t>Улемов</a:t>
            </a:r>
            <a:r>
              <a:rPr lang="ru-RU" sz="1300" spc="-10" dirty="0">
                <a:latin typeface="Calibri"/>
                <a:cs typeface="Calibri"/>
              </a:rPr>
              <a:t> ДУМ РТ, как дозволенный согласно канонам исламского права.</a:t>
            </a:r>
            <a:endParaRPr lang="ru-RU" sz="13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400" dirty="0">
              <a:latin typeface="Calibri"/>
              <a:cs typeface="Calibri"/>
            </a:endParaRPr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588F8F67-43FC-33C6-37B8-9C6B04DD8E61}"/>
              </a:ext>
            </a:extLst>
          </p:cNvPr>
          <p:cNvSpPr txBox="1"/>
          <p:nvPr/>
        </p:nvSpPr>
        <p:spPr bwMode="auto">
          <a:xfrm>
            <a:off x="441332" y="3662035"/>
            <a:ext cx="24178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spc="-40" dirty="0">
                <a:solidFill>
                  <a:srgbClr val="00B050"/>
                </a:solidFill>
                <a:latin typeface="Calibri"/>
                <a:cs typeface="Calibri"/>
              </a:rPr>
              <a:t>1,5</a:t>
            </a:r>
            <a:r>
              <a:rPr sz="1400" b="1" spc="-1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ru-RU" sz="1400" b="1" spc="-15" dirty="0">
                <a:solidFill>
                  <a:srgbClr val="00B050"/>
                </a:solidFill>
                <a:latin typeface="Calibri"/>
                <a:cs typeface="Calibri"/>
              </a:rPr>
              <a:t>млн</a:t>
            </a:r>
            <a:r>
              <a:rPr sz="1400" b="1" spc="-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рублей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2" name="object 5">
            <a:extLst>
              <a:ext uri="{FF2B5EF4-FFF2-40B4-BE49-F238E27FC236}">
                <a16:creationId xmlns:a16="http://schemas.microsoft.com/office/drawing/2014/main" id="{F163B592-0719-216A-B3EF-3A8AE0109520}"/>
              </a:ext>
            </a:extLst>
          </p:cNvPr>
          <p:cNvSpPr txBox="1"/>
          <p:nvPr/>
        </p:nvSpPr>
        <p:spPr bwMode="auto">
          <a:xfrm>
            <a:off x="403925" y="3868139"/>
            <a:ext cx="439970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latin typeface="Calibri"/>
                <a:cs typeface="Calibri"/>
              </a:rPr>
              <a:t>- </a:t>
            </a:r>
            <a:r>
              <a:rPr lang="ru-RU" sz="1300" spc="-10" dirty="0">
                <a:latin typeface="Calibri"/>
                <a:cs typeface="Calibri"/>
              </a:rPr>
              <a:t>Залог + поручительство ГФ РТ </a:t>
            </a:r>
            <a:r>
              <a:rPr lang="ru-RU" sz="1300" spc="-10" dirty="0">
                <a:solidFill>
                  <a:srgbClr val="00B050"/>
                </a:solidFill>
                <a:latin typeface="Calibri"/>
                <a:cs typeface="Calibri"/>
              </a:rPr>
              <a:t>(продукт Даман) </a:t>
            </a:r>
            <a:r>
              <a:rPr lang="ru-RU" sz="1300" spc="-10" dirty="0">
                <a:latin typeface="Calibri"/>
                <a:cs typeface="Calibri"/>
              </a:rPr>
              <a:t>до 60% </a:t>
            </a:r>
            <a:endParaRPr sz="1300" spc="-10" dirty="0">
              <a:latin typeface="Calibri"/>
              <a:cs typeface="Calibri"/>
            </a:endParaRPr>
          </a:p>
        </p:txBody>
      </p:sp>
      <p:sp>
        <p:nvSpPr>
          <p:cNvPr id="23" name="object 5">
            <a:extLst>
              <a:ext uri="{FF2B5EF4-FFF2-40B4-BE49-F238E27FC236}">
                <a16:creationId xmlns:a16="http://schemas.microsoft.com/office/drawing/2014/main" id="{9978F1B3-F904-3F48-AF4E-3AB216813C80}"/>
              </a:ext>
            </a:extLst>
          </p:cNvPr>
          <p:cNvSpPr txBox="1"/>
          <p:nvPr/>
        </p:nvSpPr>
        <p:spPr bwMode="auto">
          <a:xfrm>
            <a:off x="403925" y="4110597"/>
            <a:ext cx="3214148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- Поручительство ФЛ или ЮЛ + Залог</a:t>
            </a:r>
            <a:endParaRPr sz="13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2563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Прямоугольник 169"/>
          <p:cNvSpPr/>
          <p:nvPr/>
        </p:nvSpPr>
        <p:spPr>
          <a:xfrm>
            <a:off x="8074320" y="3031663"/>
            <a:ext cx="191556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от </a:t>
            </a:r>
            <a:r>
              <a:rPr lang="ru-RU" sz="1800" b="1" strike="noStrike" spc="-1" dirty="0">
                <a:solidFill>
                  <a:srgbClr val="00B050"/>
                </a:solidFill>
                <a:latin typeface="Calibri"/>
                <a:ea typeface="Arial"/>
              </a:rPr>
              <a:t>1 млн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до </a:t>
            </a:r>
            <a:r>
              <a:rPr lang="ru-RU" sz="1800" b="1" strike="noStrike" spc="-1" dirty="0">
                <a:solidFill>
                  <a:srgbClr val="00B050"/>
                </a:solidFill>
                <a:latin typeface="Calibri"/>
                <a:ea typeface="Arial"/>
              </a:rPr>
              <a:t>15 млн </a:t>
            </a:r>
            <a:r>
              <a:rPr lang="ru-RU" sz="18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рублей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Прямоугольник 170"/>
          <p:cNvSpPr/>
          <p:nvPr/>
        </p:nvSpPr>
        <p:spPr>
          <a:xfrm>
            <a:off x="8074320" y="3834447"/>
            <a:ext cx="15786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до </a:t>
            </a:r>
            <a:r>
              <a:rPr lang="ru-RU" sz="1800" b="1" strike="noStrike" spc="-1" dirty="0">
                <a:solidFill>
                  <a:srgbClr val="00B050"/>
                </a:solidFill>
                <a:latin typeface="Calibri"/>
                <a:ea typeface="Arial"/>
              </a:rPr>
              <a:t>60</a:t>
            </a:r>
            <a:r>
              <a:rPr lang="ru-RU" sz="18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 месяцев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Прямоугольник 171"/>
          <p:cNvSpPr/>
          <p:nvPr/>
        </p:nvSpPr>
        <p:spPr>
          <a:xfrm>
            <a:off x="8047519" y="4367859"/>
            <a:ext cx="3949200" cy="91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Сопоставима с затратами по финансовым продуктам со ставкой 5% годовых. 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8" name="Picture 20" descr="https://stomatologspb.ru/wp-content/uploads/ruble_PNG26.png"/>
          <p:cNvPicPr/>
          <p:nvPr/>
        </p:nvPicPr>
        <p:blipFill>
          <a:blip r:embed="rId2"/>
          <a:stretch/>
        </p:blipFill>
        <p:spPr>
          <a:xfrm>
            <a:off x="7454578" y="3172603"/>
            <a:ext cx="357120" cy="357120"/>
          </a:xfrm>
          <a:prstGeom prst="rect">
            <a:avLst/>
          </a:prstGeom>
          <a:ln w="0">
            <a:noFill/>
          </a:ln>
        </p:spPr>
      </p:pic>
      <p:pic>
        <p:nvPicPr>
          <p:cNvPr id="189" name="Picture 21" descr="https://xn----8sbkdgnibjafxdci9g.xn--p1ai/wp-content/uploads/2019/12/srok-obuchenija.png"/>
          <p:cNvPicPr/>
          <p:nvPr/>
        </p:nvPicPr>
        <p:blipFill>
          <a:blip r:embed="rId3"/>
          <a:stretch/>
        </p:blipFill>
        <p:spPr>
          <a:xfrm>
            <a:off x="7454578" y="3827957"/>
            <a:ext cx="357120" cy="357120"/>
          </a:xfrm>
          <a:prstGeom prst="rect">
            <a:avLst/>
          </a:prstGeom>
          <a:ln w="0">
            <a:noFill/>
          </a:ln>
        </p:spPr>
      </p:pic>
      <p:pic>
        <p:nvPicPr>
          <p:cNvPr id="190" name="Picture 22" descr="https://xn--b1aqpp2b.xn----8sbg5beewf.xn--p1ai/images/9519f396-be5f-62ad-b139-a010fd802c7a.png"/>
          <p:cNvPicPr/>
          <p:nvPr/>
        </p:nvPicPr>
        <p:blipFill>
          <a:blip r:embed="rId4"/>
          <a:stretch/>
        </p:blipFill>
        <p:spPr>
          <a:xfrm>
            <a:off x="7441605" y="4533023"/>
            <a:ext cx="384840" cy="357120"/>
          </a:xfrm>
          <a:prstGeom prst="rect">
            <a:avLst/>
          </a:prstGeom>
          <a:ln w="0">
            <a:noFill/>
          </a:ln>
        </p:spPr>
      </p:pic>
      <p:sp>
        <p:nvSpPr>
          <p:cNvPr id="191" name="Прямоугольник 172"/>
          <p:cNvSpPr/>
          <p:nvPr/>
        </p:nvSpPr>
        <p:spPr>
          <a:xfrm>
            <a:off x="4765267" y="3134916"/>
            <a:ext cx="381060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Стоимость оборудования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Прямоугольник 173"/>
          <p:cNvSpPr/>
          <p:nvPr/>
        </p:nvSpPr>
        <p:spPr>
          <a:xfrm>
            <a:off x="4781596" y="3801285"/>
            <a:ext cx="294228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Диапазон выплат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Прямоугольник 174"/>
          <p:cNvSpPr/>
          <p:nvPr/>
        </p:nvSpPr>
        <p:spPr>
          <a:xfrm>
            <a:off x="4765267" y="4483311"/>
            <a:ext cx="405252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Стоимость переплаты 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Прямоугольник 175"/>
          <p:cNvSpPr/>
          <p:nvPr/>
        </p:nvSpPr>
        <p:spPr>
          <a:xfrm>
            <a:off x="5255403" y="1203107"/>
            <a:ext cx="5564192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Партнерское финансирование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B050"/>
                </a:solidFill>
                <a:latin typeface="Calibri"/>
                <a:ea typeface="Arial"/>
              </a:rPr>
              <a:t>«Иджара-Развитие производства»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96" name="Группа 4"/>
          <p:cNvGrpSpPr/>
          <p:nvPr/>
        </p:nvGrpSpPr>
        <p:grpSpPr>
          <a:xfrm>
            <a:off x="5412599" y="716422"/>
            <a:ext cx="5906429" cy="1269890"/>
            <a:chOff x="5989320" y="-208800"/>
            <a:chExt cx="5329440" cy="1725120"/>
          </a:xfrm>
        </p:grpSpPr>
        <p:sp>
          <p:nvSpPr>
            <p:cNvPr id="197" name="Скругленный прямоугольник 49"/>
            <p:cNvSpPr/>
            <p:nvPr/>
          </p:nvSpPr>
          <p:spPr>
            <a:xfrm>
              <a:off x="5989320" y="262800"/>
              <a:ext cx="5187600" cy="125352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198" name="Прямоугольник 176"/>
            <p:cNvSpPr/>
            <p:nvPr/>
          </p:nvSpPr>
          <p:spPr>
            <a:xfrm>
              <a:off x="8824680" y="-208800"/>
              <a:ext cx="2494080" cy="61128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1800" b="1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</p:grpSp>
      <p:sp>
        <p:nvSpPr>
          <p:cNvPr id="199" name="Прямоугольник 177"/>
          <p:cNvSpPr/>
          <p:nvPr/>
        </p:nvSpPr>
        <p:spPr>
          <a:xfrm>
            <a:off x="5860112" y="2189896"/>
            <a:ext cx="5749232" cy="104498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70560" defTabSz="914400">
              <a:lnSpc>
                <a:spcPct val="100000"/>
              </a:lnSpc>
            </a:pPr>
            <a:r>
              <a:rPr lang="ru-RU" sz="1600" b="1" strike="noStrike" spc="-15" dirty="0">
                <a:solidFill>
                  <a:srgbClr val="C79363"/>
                </a:solidFill>
                <a:latin typeface="Calibri"/>
                <a:ea typeface="Arial"/>
              </a:rPr>
              <a:t>Исламский лизинг оборудования для резидентов промышленных парков Р</a:t>
            </a:r>
            <a:r>
              <a:rPr lang="ru-RU" sz="1600" b="1" strike="noStrike" spc="-7" dirty="0">
                <a:solidFill>
                  <a:srgbClr val="C79363"/>
                </a:solidFill>
                <a:latin typeface="Calibri"/>
                <a:ea typeface="Arial"/>
              </a:rPr>
              <a:t>еспублики</a:t>
            </a:r>
            <a:r>
              <a:rPr lang="ru-RU" sz="1600" b="1" strike="noStrike" spc="38" dirty="0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lang="ru-RU" sz="1600" b="1" strike="noStrike" spc="-12" dirty="0">
                <a:solidFill>
                  <a:srgbClr val="C79363"/>
                </a:solidFill>
                <a:latin typeface="Calibri"/>
                <a:ea typeface="Arial"/>
              </a:rPr>
              <a:t>Татарстан для приобретения оборудования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70560" defTabSz="914400">
              <a:lnSpc>
                <a:spcPct val="100000"/>
              </a:lnSpc>
            </a:pP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Кольцо 7"/>
          <p:cNvSpPr/>
          <p:nvPr/>
        </p:nvSpPr>
        <p:spPr>
          <a:xfrm>
            <a:off x="5442377" y="2143653"/>
            <a:ext cx="312480" cy="312480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2400" b="0" strike="noStrike" spc="-1" dirty="0">
              <a:solidFill>
                <a:srgbClr val="FFFFFF"/>
              </a:solidFill>
              <a:latin typeface="Calibri"/>
              <a:ea typeface="Arial"/>
            </a:endParaRPr>
          </a:p>
        </p:txBody>
      </p:sp>
      <p:cxnSp>
        <p:nvCxnSpPr>
          <p:cNvPr id="201" name="Прямая соединительная линия 5"/>
          <p:cNvCxnSpPr/>
          <p:nvPr/>
        </p:nvCxnSpPr>
        <p:spPr>
          <a:xfrm>
            <a:off x="5999108" y="2999440"/>
            <a:ext cx="5111640" cy="2880"/>
          </a:xfrm>
          <a:prstGeom prst="straightConnector1">
            <a:avLst/>
          </a:prstGeom>
          <a:ln w="38160">
            <a:solidFill>
              <a:srgbClr val="C79363"/>
            </a:solidFill>
            <a:prstDash val="sysDot"/>
            <a:round/>
          </a:ln>
        </p:spPr>
      </p:cxnSp>
      <p:sp>
        <p:nvSpPr>
          <p:cNvPr id="202" name="TextBox 15"/>
          <p:cNvSpPr/>
          <p:nvPr/>
        </p:nvSpPr>
        <p:spPr>
          <a:xfrm>
            <a:off x="35066" y="1285882"/>
            <a:ext cx="609156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8(843)222-90-62 (244, 249, 236)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30">
            <a:extLst>
              <a:ext uri="{FF2B5EF4-FFF2-40B4-BE49-F238E27FC236}">
                <a16:creationId xmlns:a16="http://schemas.microsoft.com/office/drawing/2014/main" id="{98DAA00D-7E5B-5E14-A743-F01918BE68C6}"/>
              </a:ext>
            </a:extLst>
          </p:cNvPr>
          <p:cNvPicPr/>
          <p:nvPr/>
        </p:nvPicPr>
        <p:blipFill>
          <a:blip r:embed="rId5"/>
          <a:srcRect l="20614" t="-15142" r="48762" b="922"/>
          <a:stretch/>
        </p:blipFill>
        <p:spPr>
          <a:xfrm>
            <a:off x="9936978" y="607337"/>
            <a:ext cx="1923686" cy="859626"/>
          </a:xfrm>
          <a:prstGeom prst="rect">
            <a:avLst/>
          </a:prstGeom>
          <a:ln w="0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830585-9B3D-0175-B5CF-536F2C4BDBEC}"/>
              </a:ext>
            </a:extLst>
          </p:cNvPr>
          <p:cNvSpPr txBox="1"/>
          <p:nvPr/>
        </p:nvSpPr>
        <p:spPr>
          <a:xfrm>
            <a:off x="167584" y="2760349"/>
            <a:ext cx="61273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8 (843) 222-90-62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Параллелограмм 7">
            <a:extLst>
              <a:ext uri="{FF2B5EF4-FFF2-40B4-BE49-F238E27FC236}">
                <a16:creationId xmlns:a16="http://schemas.microsoft.com/office/drawing/2014/main" id="{616A5CF7-BE75-06AB-EC4D-4F06F94FA665}"/>
              </a:ext>
            </a:extLst>
          </p:cNvPr>
          <p:cNvSpPr/>
          <p:nvPr/>
        </p:nvSpPr>
        <p:spPr>
          <a:xfrm>
            <a:off x="644760" y="152670"/>
            <a:ext cx="10829520" cy="70056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Финансовые МЕРЫ ПОДДЕРЖКИ фонда поддержки предпринимательства Республики </a:t>
            </a:r>
            <a:r>
              <a:rPr lang="ru-RU" sz="1800" b="1" strike="noStrike" cap="all" spc="-1" dirty="0" err="1">
                <a:solidFill>
                  <a:schemeClr val="lt1"/>
                </a:solidFill>
                <a:latin typeface="Arial Black"/>
                <a:ea typeface="Arial"/>
              </a:rPr>
              <a:t>татарстан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78FAEFDC-FE7A-C02B-C99D-FADC4E07A2E4}"/>
              </a:ext>
            </a:extLst>
          </p:cNvPr>
          <p:cNvSpPr txBox="1"/>
          <p:nvPr/>
        </p:nvSpPr>
        <p:spPr bwMode="auto">
          <a:xfrm>
            <a:off x="506675" y="3824579"/>
            <a:ext cx="243119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 err="1">
                <a:latin typeface="Calibri"/>
                <a:cs typeface="Calibri"/>
              </a:rPr>
              <a:t>от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lang="ru-RU" b="1" spc="-20" dirty="0">
                <a:solidFill>
                  <a:srgbClr val="00B050"/>
                </a:solidFill>
                <a:latin typeface="Calibri"/>
                <a:cs typeface="Calibri"/>
              </a:rPr>
              <a:t>1 млн</a:t>
            </a:r>
            <a:r>
              <a:rPr lang="ru-RU" b="1" spc="-5" dirty="0">
                <a:solidFill>
                  <a:srgbClr val="00B050"/>
                </a:solidFill>
                <a:latin typeface="Calibri"/>
                <a:cs typeface="Calibri"/>
              </a:rPr>
              <a:t> -</a:t>
            </a:r>
            <a:r>
              <a:rPr spc="-4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ru-RU" b="1" spc="-40" dirty="0">
                <a:solidFill>
                  <a:srgbClr val="00B050"/>
                </a:solidFill>
                <a:latin typeface="Calibri"/>
                <a:cs typeface="Calibri"/>
              </a:rPr>
              <a:t>15</a:t>
            </a:r>
            <a:r>
              <a:rPr b="1" spc="-1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ru-RU" b="1" spc="-15" dirty="0">
                <a:solidFill>
                  <a:srgbClr val="00B050"/>
                </a:solidFill>
                <a:latin typeface="Calibri"/>
                <a:cs typeface="Calibri"/>
              </a:rPr>
              <a:t>млн</a:t>
            </a:r>
            <a:r>
              <a:rPr b="1" spc="-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рублей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FC344D0E-C113-5425-35E2-BD1AAB847888}"/>
              </a:ext>
            </a:extLst>
          </p:cNvPr>
          <p:cNvSpPr txBox="1"/>
          <p:nvPr/>
        </p:nvSpPr>
        <p:spPr bwMode="auto">
          <a:xfrm>
            <a:off x="520023" y="4367859"/>
            <a:ext cx="241785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spc="-10" dirty="0">
                <a:latin typeface="Calibri"/>
                <a:cs typeface="Calibri"/>
              </a:rPr>
              <a:t>- Залог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C4E3B0DA-2EE4-2754-108B-130110B842EA}"/>
              </a:ext>
            </a:extLst>
          </p:cNvPr>
          <p:cNvSpPr txBox="1"/>
          <p:nvPr/>
        </p:nvSpPr>
        <p:spPr bwMode="auto">
          <a:xfrm>
            <a:off x="506675" y="4650351"/>
            <a:ext cx="3949200" cy="1256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600" spc="-10" dirty="0">
                <a:latin typeface="Calibri"/>
                <a:cs typeface="Calibri"/>
              </a:rPr>
              <a:t>- Залог + поручительство НО Гарантийный Фонд РТ </a:t>
            </a:r>
            <a:r>
              <a:rPr lang="ru-RU" sz="1600" spc="-10" dirty="0">
                <a:solidFill>
                  <a:srgbClr val="00B050"/>
                </a:solidFill>
                <a:latin typeface="Calibri"/>
                <a:cs typeface="Calibri"/>
              </a:rPr>
              <a:t>(продукт Даман - утвержден Советом </a:t>
            </a:r>
            <a:r>
              <a:rPr lang="ru-RU" sz="1600" spc="-10" dirty="0" err="1">
                <a:solidFill>
                  <a:srgbClr val="00B050"/>
                </a:solidFill>
                <a:latin typeface="Calibri"/>
                <a:cs typeface="Calibri"/>
              </a:rPr>
              <a:t>Улемов</a:t>
            </a:r>
            <a:r>
              <a:rPr lang="ru-RU" sz="1600" spc="-10" dirty="0">
                <a:solidFill>
                  <a:srgbClr val="00B050"/>
                </a:solidFill>
                <a:latin typeface="Calibri"/>
                <a:cs typeface="Calibri"/>
              </a:rPr>
              <a:t> ДУМ РТ, как дозволенный согласно канонам исламского права) </a:t>
            </a:r>
            <a:r>
              <a:rPr lang="ru-RU" sz="1600" spc="-10" dirty="0">
                <a:latin typeface="Calibri"/>
                <a:cs typeface="Calibri"/>
              </a:rPr>
              <a:t>до 50% от суммы поддержки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9F4C25-F4C7-8227-580D-A1BA8FEE002B}"/>
              </a:ext>
            </a:extLst>
          </p:cNvPr>
          <p:cNvSpPr txBox="1"/>
          <p:nvPr/>
        </p:nvSpPr>
        <p:spPr>
          <a:xfrm>
            <a:off x="294049" y="951007"/>
            <a:ext cx="61312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spc="-1" dirty="0">
                <a:solidFill>
                  <a:srgbClr val="C00000"/>
                </a:solidFill>
                <a:latin typeface="Calibri"/>
              </a:rPr>
              <a:t>Получить консультацию:</a:t>
            </a:r>
          </a:p>
          <a:p>
            <a:pPr>
              <a:defRPr/>
            </a:pPr>
            <a:r>
              <a:rPr lang="ru-RU" b="1" spc="-1" dirty="0">
                <a:solidFill>
                  <a:srgbClr val="C00000"/>
                </a:solidFill>
                <a:latin typeface="Calibri"/>
              </a:rPr>
              <a:t>8(843)222-90-62 (доб. 244,249,236)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F9A5A3-D1BB-4079-8896-164B6D41556A}"/>
              </a:ext>
            </a:extLst>
          </p:cNvPr>
          <p:cNvSpPr txBox="1"/>
          <p:nvPr/>
        </p:nvSpPr>
        <p:spPr>
          <a:xfrm>
            <a:off x="429624" y="3134573"/>
            <a:ext cx="35327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Обеспечение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object 2"/>
          <p:cNvSpPr/>
          <p:nvPr/>
        </p:nvSpPr>
        <p:spPr>
          <a:xfrm>
            <a:off x="235800" y="1718640"/>
            <a:ext cx="5523480" cy="900720"/>
          </a:xfrm>
          <a:custGeom>
            <a:avLst/>
            <a:gdLst>
              <a:gd name="textAreaLeft" fmla="*/ 0 w 5523480"/>
              <a:gd name="textAreaRight" fmla="*/ 5524200 w 5523480"/>
              <a:gd name="textAreaTop" fmla="*/ 0 h 900720"/>
              <a:gd name="textAreaBottom" fmla="*/ 901440 h 900720"/>
            </a:gdLst>
            <a:ahLst/>
            <a:cxnLst/>
            <a:rect l="textAreaLeft" t="textAreaTop" r="textAreaRight" b="textAreaBottom"/>
            <a:pathLst>
              <a:path w="5547130" h="824979">
                <a:moveTo>
                  <a:pt x="0" y="0"/>
                </a:moveTo>
                <a:lnTo>
                  <a:pt x="5490726" y="29822"/>
                </a:lnTo>
                <a:lnTo>
                  <a:pt x="5547130" y="805052"/>
                </a:lnTo>
                <a:lnTo>
                  <a:pt x="56836" y="824979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0080" rIns="0" bIns="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22" name="TextBox 27"/>
          <p:cNvSpPr/>
          <p:nvPr/>
        </p:nvSpPr>
        <p:spPr>
          <a:xfrm>
            <a:off x="223200" y="1735200"/>
            <a:ext cx="5405400" cy="76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23" name="Прямоугольник 24"/>
          <p:cNvSpPr/>
          <p:nvPr/>
        </p:nvSpPr>
        <p:spPr>
          <a:xfrm>
            <a:off x="5067000" y="2416320"/>
            <a:ext cx="26100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2800" b="1" strike="noStrike" spc="-1">
                <a:solidFill>
                  <a:srgbClr val="C00000"/>
                </a:solidFill>
                <a:latin typeface="Calibri"/>
                <a:ea typeface="Calibri"/>
              </a:rPr>
              <a:t> 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Параллелограмм 7"/>
          <p:cNvSpPr/>
          <p:nvPr/>
        </p:nvSpPr>
        <p:spPr>
          <a:xfrm>
            <a:off x="879480" y="216360"/>
            <a:ext cx="10829520" cy="70056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226" name="Прямоугольник 50"/>
          <p:cNvSpPr/>
          <p:nvPr/>
        </p:nvSpPr>
        <p:spPr>
          <a:xfrm>
            <a:off x="808200" y="232920"/>
            <a:ext cx="10947960" cy="1186920"/>
          </a:xfrm>
          <a:custGeom>
            <a:avLst/>
            <a:gdLst>
              <a:gd name="textAreaLeft" fmla="*/ 0 w 10947960"/>
              <a:gd name="textAreaRight" fmla="*/ 10948680 w 10947960"/>
              <a:gd name="textAreaTop" fmla="*/ 0 h 1186920"/>
              <a:gd name="textAreaBottom" fmla="*/ 1187280 h 1186920"/>
            </a:gdLst>
            <a:ahLst/>
            <a:cxnLst/>
            <a:rect l="textAreaLeft" t="textAreaTop" r="textAreaRight" b="textAreaBottom"/>
            <a:pathLst>
              <a:path w="10735217" h="745777">
                <a:moveTo>
                  <a:pt x="273378" y="634308"/>
                </a:moveTo>
                <a:lnTo>
                  <a:pt x="0" y="0"/>
                </a:lnTo>
                <a:lnTo>
                  <a:pt x="10645560" y="0"/>
                </a:lnTo>
                <a:cubicBezTo>
                  <a:pt x="10645560" y="217721"/>
                  <a:pt x="10735217" y="745777"/>
                  <a:pt x="10735217" y="745777"/>
                </a:cubicBezTo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cap="all" spc="-1" dirty="0" err="1">
                <a:solidFill>
                  <a:schemeClr val="lt1"/>
                </a:solidFill>
                <a:latin typeface="Arial Black"/>
                <a:ea typeface="Arial"/>
              </a:rPr>
              <a:t>неФинансовые</a:t>
            </a: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 МЕРЫ ПОДДЕРЖКИ фонда поддержки предпринимательства Республики </a:t>
            </a:r>
            <a:r>
              <a:rPr lang="ru-RU" sz="1800" b="1" strike="noStrike" cap="all" spc="-1" dirty="0" err="1">
                <a:solidFill>
                  <a:schemeClr val="lt1"/>
                </a:solidFill>
                <a:latin typeface="Arial Black"/>
                <a:ea typeface="Arial"/>
              </a:rPr>
              <a:t>татарстан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TextBox 30"/>
          <p:cNvSpPr/>
          <p:nvPr/>
        </p:nvSpPr>
        <p:spPr>
          <a:xfrm>
            <a:off x="6155280" y="1238040"/>
            <a:ext cx="5612400" cy="1049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699120" algn="ctr" defTabSz="914400">
              <a:lnSpc>
                <a:spcPct val="102000"/>
              </a:lnSpc>
              <a:spcBef>
                <a:spcPts val="496"/>
              </a:spcBef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699120" algn="ctr" defTabSz="914400">
              <a:lnSpc>
                <a:spcPct val="102000"/>
              </a:lnSpc>
              <a:spcBef>
                <a:spcPts val="496"/>
              </a:spcBef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699120" algn="ctr" defTabSz="914400">
              <a:lnSpc>
                <a:spcPct val="102000"/>
              </a:lnSpc>
              <a:spcBef>
                <a:spcPts val="496"/>
              </a:spcBef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TextBox 32"/>
          <p:cNvSpPr/>
          <p:nvPr/>
        </p:nvSpPr>
        <p:spPr>
          <a:xfrm>
            <a:off x="6208200" y="2253960"/>
            <a:ext cx="6119280" cy="369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ru-RU" sz="1800" b="1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231" name="TextBox 199"/>
          <p:cNvSpPr/>
          <p:nvPr/>
        </p:nvSpPr>
        <p:spPr>
          <a:xfrm>
            <a:off x="5996040" y="2946960"/>
            <a:ext cx="5835960" cy="76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Прямоугольник 1"/>
          <p:cNvSpPr/>
          <p:nvPr/>
        </p:nvSpPr>
        <p:spPr>
          <a:xfrm>
            <a:off x="531270" y="1553003"/>
            <a:ext cx="11294311" cy="239920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500" b="0" i="1" strike="noStrike" spc="-1" dirty="0">
                <a:solidFill>
                  <a:srgbClr val="000000"/>
                </a:solidFill>
                <a:latin typeface="Calibri"/>
                <a:ea typeface="Arial"/>
              </a:rPr>
              <a:t>Для субъектов МСП, отвечающих хотя бы одному из требований:</a:t>
            </a:r>
          </a:p>
          <a:p>
            <a:pPr marL="285750" indent="-285750" defTabSz="914400">
              <a:lnSpc>
                <a:spcPct val="100000"/>
              </a:lnSpc>
              <a:buFontTx/>
              <a:buChar char="-"/>
            </a:pPr>
            <a:r>
              <a:rPr lang="ru-RU" sz="150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Экспортно</a:t>
            </a:r>
            <a:r>
              <a:rPr lang="ru-RU" sz="15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ориентированные, которые в 2024 г. и/или в 2025 г. </a:t>
            </a:r>
            <a:r>
              <a:rPr lang="ru-RU" sz="1500" spc="-1" dirty="0">
                <a:solidFill>
                  <a:srgbClr val="000000"/>
                </a:solidFill>
                <a:latin typeface="Calibri"/>
                <a:ea typeface="Arial"/>
              </a:rPr>
              <a:t>з</a:t>
            </a:r>
            <a:r>
              <a:rPr lang="ru-RU" sz="15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аключили и реализовали экспортный контракт;</a:t>
            </a:r>
          </a:p>
          <a:p>
            <a:pPr marL="285750" indent="-285750" defTabSz="914400">
              <a:lnSpc>
                <a:spcPct val="100000"/>
              </a:lnSpc>
              <a:buFontTx/>
              <a:buChar char="-"/>
            </a:pPr>
            <a:r>
              <a:rPr lang="ru-RU" sz="15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Имеющие статус малой технологической компании;</a:t>
            </a:r>
          </a:p>
          <a:p>
            <a:pPr marL="285750" indent="-285750" defTabSz="914400">
              <a:lnSpc>
                <a:spcPct val="100000"/>
              </a:lnSpc>
              <a:buFontTx/>
              <a:buChar char="-"/>
            </a:pPr>
            <a:r>
              <a:rPr lang="ru-RU" sz="15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Резиденты индустриальных (промышленных) парков, зарегистрированные на территории Республики Татарстан, заключившие с Министерством экономики Республики Татарстан соглашение  об осуществлении деятельности на территории индустриальных (промышленных) парков;</a:t>
            </a:r>
          </a:p>
          <a:p>
            <a:pPr marL="285750" indent="-285750" defTabSz="914400">
              <a:lnSpc>
                <a:spcPct val="100000"/>
              </a:lnSpc>
              <a:buFontTx/>
              <a:buChar char="-"/>
            </a:pPr>
            <a:r>
              <a:rPr lang="ru-RU" sz="15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Основным видом является деятельность, входящая в раздел C «Обрабатывающие производства» или раздел J «Деятельность в области информации и связи» (исключительно коды «62.0 - Разработка компьютерного программного обеспечения, консультационные услуги в данной области и другие сопутствующие услуги» и «62.01 – Разработка компьютерного программного обеспечения») общероссийского классификатора видов экономической деятельности ОК 029-2014 (КДЕС Ред. 2)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Прямоугольник 7"/>
          <p:cNvSpPr/>
          <p:nvPr/>
        </p:nvSpPr>
        <p:spPr>
          <a:xfrm rot="10800000" flipV="1">
            <a:off x="545400" y="5887559"/>
            <a:ext cx="1140660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br>
              <a:rPr sz="1600" dirty="0"/>
            </a:b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TextBox 2"/>
          <p:cNvSpPr/>
          <p:nvPr/>
        </p:nvSpPr>
        <p:spPr>
          <a:xfrm>
            <a:off x="531270" y="1075680"/>
            <a:ext cx="10829520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ДЛЯ КОГО: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Рисунок 30">
            <a:extLst>
              <a:ext uri="{FF2B5EF4-FFF2-40B4-BE49-F238E27FC236}">
                <a16:creationId xmlns:a16="http://schemas.microsoft.com/office/drawing/2014/main" id="{29454583-EB71-A61C-D8E2-7553466BA41E}"/>
              </a:ext>
            </a:extLst>
          </p:cNvPr>
          <p:cNvPicPr/>
          <p:nvPr/>
        </p:nvPicPr>
        <p:blipFill>
          <a:blip r:embed="rId2"/>
          <a:srcRect l="20614" t="-15142" r="48762" b="922"/>
          <a:stretch/>
        </p:blipFill>
        <p:spPr>
          <a:xfrm>
            <a:off x="9901895" y="487107"/>
            <a:ext cx="1923686" cy="859626"/>
          </a:xfrm>
          <a:prstGeom prst="rect">
            <a:avLst/>
          </a:prstGeom>
          <a:ln w="0">
            <a:noFill/>
          </a:ln>
        </p:spPr>
      </p:pic>
      <p:sp>
        <p:nvSpPr>
          <p:cNvPr id="4" name="Прямоугольник 2">
            <a:extLst>
              <a:ext uri="{FF2B5EF4-FFF2-40B4-BE49-F238E27FC236}">
                <a16:creationId xmlns:a16="http://schemas.microsoft.com/office/drawing/2014/main" id="{0E50C51D-C977-74BC-95C4-3BC344FFAD1C}"/>
              </a:ext>
            </a:extLst>
          </p:cNvPr>
          <p:cNvSpPr/>
          <p:nvPr/>
        </p:nvSpPr>
        <p:spPr>
          <a:xfrm>
            <a:off x="3655916" y="6213123"/>
            <a:ext cx="4708144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latin typeface="Calibri"/>
              </a:rPr>
              <a:t>Получить консультацию: 8 (843) 524-90-90</a:t>
            </a:r>
          </a:p>
          <a:p>
            <a:pPr algn="just" defTabSz="914400">
              <a:lnSpc>
                <a:spcPct val="100000"/>
              </a:lnSpc>
            </a:pPr>
            <a:endParaRPr lang="ru-RU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Прямоугольник 1">
            <a:extLst>
              <a:ext uri="{FF2B5EF4-FFF2-40B4-BE49-F238E27FC236}">
                <a16:creationId xmlns:a16="http://schemas.microsoft.com/office/drawing/2014/main" id="{A9EC940A-83E1-482A-97F1-F343EBA4DAC5}"/>
              </a:ext>
            </a:extLst>
          </p:cNvPr>
          <p:cNvSpPr/>
          <p:nvPr/>
        </p:nvSpPr>
        <p:spPr>
          <a:xfrm>
            <a:off x="3071982" y="4633326"/>
            <a:ext cx="5380871" cy="153742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6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В рамках услуги финансируется обучение сотрудников субъекта МСП по программам повышения квалификации по направлениям, необходимым субъекту МСП для ведения деятельности 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600" b="0" i="1" strike="noStrike" spc="-1" dirty="0">
                <a:solidFill>
                  <a:schemeClr val="dk1"/>
                </a:solidFill>
                <a:latin typeface="Calibri"/>
                <a:ea typeface="Arial"/>
              </a:rPr>
              <a:t>(</a:t>
            </a:r>
            <a:r>
              <a:rPr lang="ru-RU" sz="1600" b="0" i="1" strike="noStrike" spc="-1" dirty="0" err="1">
                <a:solidFill>
                  <a:schemeClr val="dk1"/>
                </a:solidFill>
                <a:latin typeface="Calibri"/>
                <a:ea typeface="Arial"/>
              </a:rPr>
              <a:t>софинансирование</a:t>
            </a:r>
            <a:r>
              <a:rPr lang="ru-RU" sz="1600" b="0" i="1" strike="noStrike" spc="-1" dirty="0">
                <a:solidFill>
                  <a:schemeClr val="dk1"/>
                </a:solidFill>
                <a:latin typeface="Calibri"/>
                <a:ea typeface="Arial"/>
              </a:rPr>
              <a:t> 70%, но не более 300 000 руб.)</a:t>
            </a:r>
            <a:br>
              <a:rPr lang="ru-RU" sz="1400" dirty="0"/>
            </a:b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6" name="Группа 14">
            <a:extLst>
              <a:ext uri="{FF2B5EF4-FFF2-40B4-BE49-F238E27FC236}">
                <a16:creationId xmlns:a16="http://schemas.microsoft.com/office/drawing/2014/main" id="{EC7FF3EF-EBC5-48FF-A053-065364B96FE6}"/>
              </a:ext>
            </a:extLst>
          </p:cNvPr>
          <p:cNvGrpSpPr/>
          <p:nvPr/>
        </p:nvGrpSpPr>
        <p:grpSpPr>
          <a:xfrm>
            <a:off x="3071982" y="3592440"/>
            <a:ext cx="5374595" cy="900720"/>
            <a:chOff x="526723" y="2916720"/>
            <a:chExt cx="5347440" cy="933379"/>
          </a:xfrm>
        </p:grpSpPr>
        <p:sp>
          <p:nvSpPr>
            <p:cNvPr id="27" name="Скругленный прямоугольник 16">
              <a:extLst>
                <a:ext uri="{FF2B5EF4-FFF2-40B4-BE49-F238E27FC236}">
                  <a16:creationId xmlns:a16="http://schemas.microsoft.com/office/drawing/2014/main" id="{2538F746-330A-4604-A6EB-FFC8A5D87B0C}"/>
                </a:ext>
              </a:extLst>
            </p:cNvPr>
            <p:cNvSpPr/>
            <p:nvPr/>
          </p:nvSpPr>
          <p:spPr>
            <a:xfrm>
              <a:off x="526723" y="3494419"/>
              <a:ext cx="5347440" cy="355680"/>
            </a:xfrm>
            <a:prstGeom prst="roundRect">
              <a:avLst>
                <a:gd name="adj" fmla="val 27483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 dirty="0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28" name="Прямоугольник 11">
              <a:extLst>
                <a:ext uri="{FF2B5EF4-FFF2-40B4-BE49-F238E27FC236}">
                  <a16:creationId xmlns:a16="http://schemas.microsoft.com/office/drawing/2014/main" id="{F84FFD84-4C2D-4F95-A202-2752BDB0694E}"/>
                </a:ext>
              </a:extLst>
            </p:cNvPr>
            <p:cNvSpPr/>
            <p:nvPr/>
          </p:nvSpPr>
          <p:spPr>
            <a:xfrm>
              <a:off x="5283000" y="2916720"/>
              <a:ext cx="191880" cy="25920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D1A35EC0-FE9E-4FA2-B5B3-EFAF00E506C7}"/>
              </a:ext>
            </a:extLst>
          </p:cNvPr>
          <p:cNvSpPr txBox="1"/>
          <p:nvPr/>
        </p:nvSpPr>
        <p:spPr>
          <a:xfrm>
            <a:off x="2490674" y="4145192"/>
            <a:ext cx="5835961" cy="363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99120" algn="ctr" defTabSz="914400">
              <a:lnSpc>
                <a:spcPct val="102000"/>
              </a:lnSpc>
              <a:spcBef>
                <a:spcPts val="496"/>
              </a:spcBef>
            </a:pPr>
            <a:r>
              <a:rPr lang="ru-RU" b="1" strike="noStrike" spc="-1" dirty="0">
                <a:solidFill>
                  <a:schemeClr val="dk1"/>
                </a:solidFill>
                <a:latin typeface="Calibri"/>
                <a:ea typeface="Arial"/>
              </a:rPr>
              <a:t>ПОВЫШЕНИЕ КВАЛИФИКАЦИИ СОТРУДНИКОВ</a:t>
            </a:r>
            <a:endParaRPr lang="ru-RU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831F8D-A247-7AF9-6FBE-9FBA6F8A2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Параллелограмм 6">
            <a:extLst>
              <a:ext uri="{FF2B5EF4-FFF2-40B4-BE49-F238E27FC236}">
                <a16:creationId xmlns:a16="http://schemas.microsoft.com/office/drawing/2014/main" id="{6ABDD3B2-FE23-841E-22E1-D42C507C0EDB}"/>
              </a:ext>
            </a:extLst>
          </p:cNvPr>
          <p:cNvSpPr/>
          <p:nvPr/>
        </p:nvSpPr>
        <p:spPr>
          <a:xfrm>
            <a:off x="172500" y="229105"/>
            <a:ext cx="780480" cy="66492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221" name="object 2">
            <a:extLst>
              <a:ext uri="{FF2B5EF4-FFF2-40B4-BE49-F238E27FC236}">
                <a16:creationId xmlns:a16="http://schemas.microsoft.com/office/drawing/2014/main" id="{63E6141E-097E-EBD0-4BA9-8E2ECBB949EB}"/>
              </a:ext>
            </a:extLst>
          </p:cNvPr>
          <p:cNvSpPr/>
          <p:nvPr/>
        </p:nvSpPr>
        <p:spPr>
          <a:xfrm>
            <a:off x="235800" y="1718640"/>
            <a:ext cx="5523480" cy="900720"/>
          </a:xfrm>
          <a:custGeom>
            <a:avLst/>
            <a:gdLst>
              <a:gd name="textAreaLeft" fmla="*/ 0 w 5523480"/>
              <a:gd name="textAreaRight" fmla="*/ 5524200 w 5523480"/>
              <a:gd name="textAreaTop" fmla="*/ 0 h 900720"/>
              <a:gd name="textAreaBottom" fmla="*/ 901440 h 900720"/>
            </a:gdLst>
            <a:ahLst/>
            <a:cxnLst/>
            <a:rect l="textAreaLeft" t="textAreaTop" r="textAreaRight" b="textAreaBottom"/>
            <a:pathLst>
              <a:path w="5547130" h="824979">
                <a:moveTo>
                  <a:pt x="0" y="0"/>
                </a:moveTo>
                <a:lnTo>
                  <a:pt x="5490726" y="29822"/>
                </a:lnTo>
                <a:lnTo>
                  <a:pt x="5547130" y="805052"/>
                </a:lnTo>
                <a:lnTo>
                  <a:pt x="56836" y="824979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0080" rIns="0" bIns="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22" name="TextBox 27">
            <a:extLst>
              <a:ext uri="{FF2B5EF4-FFF2-40B4-BE49-F238E27FC236}">
                <a16:creationId xmlns:a16="http://schemas.microsoft.com/office/drawing/2014/main" id="{27CE01C2-68A0-57D9-9D90-76FC17E919FB}"/>
              </a:ext>
            </a:extLst>
          </p:cNvPr>
          <p:cNvSpPr/>
          <p:nvPr/>
        </p:nvSpPr>
        <p:spPr>
          <a:xfrm>
            <a:off x="223200" y="1735200"/>
            <a:ext cx="5405400" cy="76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23" name="Прямоугольник 24">
            <a:extLst>
              <a:ext uri="{FF2B5EF4-FFF2-40B4-BE49-F238E27FC236}">
                <a16:creationId xmlns:a16="http://schemas.microsoft.com/office/drawing/2014/main" id="{6F5C31F5-FFED-944A-8436-E1DEF45D09DD}"/>
              </a:ext>
            </a:extLst>
          </p:cNvPr>
          <p:cNvSpPr/>
          <p:nvPr/>
        </p:nvSpPr>
        <p:spPr>
          <a:xfrm>
            <a:off x="5067000" y="2416320"/>
            <a:ext cx="26100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2800" b="1" strike="noStrike" spc="-1">
                <a:solidFill>
                  <a:srgbClr val="C00000"/>
                </a:solidFill>
                <a:latin typeface="Calibri"/>
                <a:ea typeface="Calibri"/>
              </a:rPr>
              <a:t> 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Параллелограмм 7">
            <a:extLst>
              <a:ext uri="{FF2B5EF4-FFF2-40B4-BE49-F238E27FC236}">
                <a16:creationId xmlns:a16="http://schemas.microsoft.com/office/drawing/2014/main" id="{25B1F9D7-2D60-9F36-657C-20F8F0683DB0}"/>
              </a:ext>
            </a:extLst>
          </p:cNvPr>
          <p:cNvSpPr/>
          <p:nvPr/>
        </p:nvSpPr>
        <p:spPr>
          <a:xfrm>
            <a:off x="879480" y="216360"/>
            <a:ext cx="10829520" cy="70056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226" name="Прямоугольник 50">
            <a:extLst>
              <a:ext uri="{FF2B5EF4-FFF2-40B4-BE49-F238E27FC236}">
                <a16:creationId xmlns:a16="http://schemas.microsoft.com/office/drawing/2014/main" id="{09C39F68-6717-53ED-E63F-244A3ABA0039}"/>
              </a:ext>
            </a:extLst>
          </p:cNvPr>
          <p:cNvSpPr/>
          <p:nvPr/>
        </p:nvSpPr>
        <p:spPr>
          <a:xfrm>
            <a:off x="681300" y="251460"/>
            <a:ext cx="10947960" cy="1186920"/>
          </a:xfrm>
          <a:custGeom>
            <a:avLst/>
            <a:gdLst>
              <a:gd name="textAreaLeft" fmla="*/ 0 w 10947960"/>
              <a:gd name="textAreaRight" fmla="*/ 10948680 w 10947960"/>
              <a:gd name="textAreaTop" fmla="*/ 0 h 1186920"/>
              <a:gd name="textAreaBottom" fmla="*/ 1187280 h 1186920"/>
            </a:gdLst>
            <a:ahLst/>
            <a:cxnLst/>
            <a:rect l="textAreaLeft" t="textAreaTop" r="textAreaRight" b="textAreaBottom"/>
            <a:pathLst>
              <a:path w="10735217" h="745777">
                <a:moveTo>
                  <a:pt x="273378" y="634308"/>
                </a:moveTo>
                <a:lnTo>
                  <a:pt x="0" y="0"/>
                </a:lnTo>
                <a:lnTo>
                  <a:pt x="10645560" y="0"/>
                </a:lnTo>
                <a:cubicBezTo>
                  <a:pt x="10645560" y="217721"/>
                  <a:pt x="10735217" y="745777"/>
                  <a:pt x="10735217" y="745777"/>
                </a:cubicBezTo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cap="all" spc="-1" dirty="0" err="1">
                <a:solidFill>
                  <a:schemeClr val="lt1"/>
                </a:solidFill>
                <a:latin typeface="Arial Black"/>
                <a:ea typeface="Arial"/>
              </a:rPr>
              <a:t>неФинансовые</a:t>
            </a: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 МЕРЫ ПОДДЕРЖКИ фонда поддержки предпринимательства Республики </a:t>
            </a:r>
            <a:r>
              <a:rPr lang="ru-RU" sz="1800" b="1" strike="noStrike" cap="all" spc="-1" dirty="0" err="1">
                <a:solidFill>
                  <a:schemeClr val="lt1"/>
                </a:solidFill>
                <a:latin typeface="Arial Black"/>
                <a:ea typeface="Arial"/>
              </a:rPr>
              <a:t>татарстан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TextBox 30">
            <a:extLst>
              <a:ext uri="{FF2B5EF4-FFF2-40B4-BE49-F238E27FC236}">
                <a16:creationId xmlns:a16="http://schemas.microsoft.com/office/drawing/2014/main" id="{4D4A70CA-B292-F5C4-9BD2-6A1BC19C0BEE}"/>
              </a:ext>
            </a:extLst>
          </p:cNvPr>
          <p:cNvSpPr/>
          <p:nvPr/>
        </p:nvSpPr>
        <p:spPr>
          <a:xfrm>
            <a:off x="6155280" y="1238040"/>
            <a:ext cx="5612400" cy="1049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699120" algn="ctr" defTabSz="914400">
              <a:lnSpc>
                <a:spcPct val="102000"/>
              </a:lnSpc>
              <a:spcBef>
                <a:spcPts val="496"/>
              </a:spcBef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699120" algn="ctr" defTabSz="914400">
              <a:lnSpc>
                <a:spcPct val="102000"/>
              </a:lnSpc>
              <a:spcBef>
                <a:spcPts val="496"/>
              </a:spcBef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699120" algn="ctr" defTabSz="914400">
              <a:lnSpc>
                <a:spcPct val="102000"/>
              </a:lnSpc>
              <a:spcBef>
                <a:spcPts val="496"/>
              </a:spcBef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TextBox 32">
            <a:extLst>
              <a:ext uri="{FF2B5EF4-FFF2-40B4-BE49-F238E27FC236}">
                <a16:creationId xmlns:a16="http://schemas.microsoft.com/office/drawing/2014/main" id="{6C41D6B9-3A4C-768D-A95F-30F4DD9C25A7}"/>
              </a:ext>
            </a:extLst>
          </p:cNvPr>
          <p:cNvSpPr/>
          <p:nvPr/>
        </p:nvSpPr>
        <p:spPr>
          <a:xfrm>
            <a:off x="6208200" y="2253960"/>
            <a:ext cx="6119280" cy="369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ru-RU" sz="1800" b="1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grpSp>
        <p:nvGrpSpPr>
          <p:cNvPr id="235" name="Группа 16">
            <a:extLst>
              <a:ext uri="{FF2B5EF4-FFF2-40B4-BE49-F238E27FC236}">
                <a16:creationId xmlns:a16="http://schemas.microsoft.com/office/drawing/2014/main" id="{512FF67C-BB42-B611-BC6C-0781C7F6DE11}"/>
              </a:ext>
            </a:extLst>
          </p:cNvPr>
          <p:cNvGrpSpPr/>
          <p:nvPr/>
        </p:nvGrpSpPr>
        <p:grpSpPr>
          <a:xfrm>
            <a:off x="2019641" y="3488394"/>
            <a:ext cx="8585759" cy="1186919"/>
            <a:chOff x="3122954" y="5069160"/>
            <a:chExt cx="6863446" cy="471584"/>
          </a:xfrm>
        </p:grpSpPr>
        <p:sp>
          <p:nvSpPr>
            <p:cNvPr id="236" name="Скругленный прямоугольник 19">
              <a:extLst>
                <a:ext uri="{FF2B5EF4-FFF2-40B4-BE49-F238E27FC236}">
                  <a16:creationId xmlns:a16="http://schemas.microsoft.com/office/drawing/2014/main" id="{515D0B1B-057A-B730-CFFB-2312311ACCA4}"/>
                </a:ext>
              </a:extLst>
            </p:cNvPr>
            <p:cNvSpPr/>
            <p:nvPr/>
          </p:nvSpPr>
          <p:spPr>
            <a:xfrm>
              <a:off x="3122954" y="5136692"/>
              <a:ext cx="6411963" cy="404052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 dirty="0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237" name="Прямоугольник 48">
              <a:extLst>
                <a:ext uri="{FF2B5EF4-FFF2-40B4-BE49-F238E27FC236}">
                  <a16:creationId xmlns:a16="http://schemas.microsoft.com/office/drawing/2014/main" id="{94851377-9758-A936-3604-2A8D6C11AABC}"/>
                </a:ext>
              </a:extLst>
            </p:cNvPr>
            <p:cNvSpPr/>
            <p:nvPr/>
          </p:nvSpPr>
          <p:spPr>
            <a:xfrm>
              <a:off x="9663840" y="5069160"/>
              <a:ext cx="322560" cy="17316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</p:grpSp>
      <p:sp>
        <p:nvSpPr>
          <p:cNvPr id="241" name="Прямоугольник 1">
            <a:extLst>
              <a:ext uri="{FF2B5EF4-FFF2-40B4-BE49-F238E27FC236}">
                <a16:creationId xmlns:a16="http://schemas.microsoft.com/office/drawing/2014/main" id="{7DDB8A2F-B7EE-81CB-C17D-F8061DAAA3B2}"/>
              </a:ext>
            </a:extLst>
          </p:cNvPr>
          <p:cNvSpPr/>
          <p:nvPr/>
        </p:nvSpPr>
        <p:spPr>
          <a:xfrm>
            <a:off x="668843" y="1332420"/>
            <a:ext cx="11287357" cy="224531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0" i="1" strike="noStrike" spc="-1" dirty="0">
                <a:solidFill>
                  <a:srgbClr val="000000"/>
                </a:solidFill>
                <a:latin typeface="Calibri"/>
                <a:ea typeface="Arial"/>
              </a:rPr>
              <a:t>Для субъектов МСП, отвечающих хотя бы одному из требований:</a:t>
            </a:r>
          </a:p>
          <a:p>
            <a:pPr marL="285750" indent="-285750" defTabSz="914400">
              <a:lnSpc>
                <a:spcPct val="100000"/>
              </a:lnSpc>
              <a:buFontTx/>
              <a:buChar char="-"/>
            </a:pP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Экспортно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ориентированные, которые в 2024 г. и/или в 2025 г. </a:t>
            </a:r>
            <a:r>
              <a:rPr lang="ru-RU" sz="1400" spc="-1" dirty="0">
                <a:solidFill>
                  <a:srgbClr val="000000"/>
                </a:solidFill>
                <a:latin typeface="Calibri"/>
                <a:ea typeface="Arial"/>
              </a:rPr>
              <a:t>з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аключили и реализовали экспортный контракт;</a:t>
            </a:r>
          </a:p>
          <a:p>
            <a:pPr marL="285750" indent="-285750" defTabSz="914400">
              <a:lnSpc>
                <a:spcPct val="100000"/>
              </a:lnSpc>
              <a:buFontTx/>
              <a:buChar char="-"/>
            </a:pPr>
            <a:r>
              <a:rPr lang="ru-RU" sz="1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Имеющие статус малой технологической компании;</a:t>
            </a:r>
          </a:p>
          <a:p>
            <a:pPr marL="285750" indent="-285750" defTabSz="914400">
              <a:lnSpc>
                <a:spcPct val="100000"/>
              </a:lnSpc>
              <a:buFontTx/>
              <a:buChar char="-"/>
            </a:pPr>
            <a:r>
              <a:rPr lang="ru-RU" sz="1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Резиденты индустриальных (промышленных) парков, зарегистрированные на территории Республики Татарстан, заключившие с Министерством экономики Республики Татарстан соглашение  об осуществлении деятельности на территории индустриальных (промышленных) парков;</a:t>
            </a:r>
          </a:p>
          <a:p>
            <a:pPr marL="285750" indent="-285750" defTabSz="914400">
              <a:lnSpc>
                <a:spcPct val="100000"/>
              </a:lnSpc>
              <a:buFontTx/>
              <a:buChar char="-"/>
            </a:pPr>
            <a:r>
              <a:rPr lang="ru-RU" sz="1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Основным видом является деятельность, входящая в раздел C «Обрабатывающие производства» или раздел J «Деятельность в области информации и связи» (исключительно коды «62.0 - Разработка компьютерного программного обеспечения, консультационные услуги в данной области и другие сопутствующие услуги» и «62.01 – Разработка компьютерного программного обеспечения») общероссийского классификатора видов экономической деятельности ОК 029-2014 (КДЕС Ред. 2)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Прямоугольник 4">
            <a:extLst>
              <a:ext uri="{FF2B5EF4-FFF2-40B4-BE49-F238E27FC236}">
                <a16:creationId xmlns:a16="http://schemas.microsoft.com/office/drawing/2014/main" id="{A800FCE7-6AF9-6F89-985E-417586DC5AB7}"/>
              </a:ext>
            </a:extLst>
          </p:cNvPr>
          <p:cNvSpPr/>
          <p:nvPr/>
        </p:nvSpPr>
        <p:spPr>
          <a:xfrm>
            <a:off x="2314260" y="3706305"/>
            <a:ext cx="7431741" cy="9526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УЧАСТИЕ В ВЫСТАВОЧНО-ЯРМАРОЧНЫХ МЕРОПРИЯТИЯХ НА ТЕРРИТОРИИ РФ </a:t>
            </a:r>
          </a:p>
          <a:p>
            <a:pPr algn="ctr" defTabSz="914400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В РАМКАХ КОЛЛЕКТИВНОГО СТЕНДА</a:t>
            </a:r>
          </a:p>
          <a:p>
            <a:pPr algn="ctr" defTabSz="914400">
              <a:lnSpc>
                <a:spcPct val="100000"/>
              </a:lnSpc>
            </a:pPr>
            <a:r>
              <a:rPr lang="ru-RU" sz="1400" spc="-1" dirty="0">
                <a:solidFill>
                  <a:srgbClr val="000000"/>
                </a:solidFill>
                <a:latin typeface="Calibri"/>
              </a:rPr>
              <a:t>Услуга включает в себя организацию коллективного стенда, оплату регистрационного сбора, аренды выставочной площади и оборудования</a:t>
            </a:r>
            <a:endParaRPr lang="ru-RU" sz="140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Прямоугольник 7">
            <a:extLst>
              <a:ext uri="{FF2B5EF4-FFF2-40B4-BE49-F238E27FC236}">
                <a16:creationId xmlns:a16="http://schemas.microsoft.com/office/drawing/2014/main" id="{33B296D0-E20A-3984-39F0-DCA01B185542}"/>
              </a:ext>
            </a:extLst>
          </p:cNvPr>
          <p:cNvSpPr/>
          <p:nvPr/>
        </p:nvSpPr>
        <p:spPr>
          <a:xfrm rot="10800000" flipV="1">
            <a:off x="1040282" y="5044882"/>
            <a:ext cx="10727398" cy="89109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ru-RU" sz="13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25.11.2025 - 27.11.2025 -</a:t>
            </a:r>
            <a:r>
              <a:rPr lang="ru-RU" sz="13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 </a:t>
            </a:r>
            <a:r>
              <a:rPr lang="ru-RU" sz="1300" b="1" spc="-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«Электроника России 2025» </a:t>
            </a:r>
            <a:r>
              <a:rPr lang="ru-RU" sz="13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– г. Москва</a:t>
            </a:r>
          </a:p>
          <a:p>
            <a:r>
              <a:rPr lang="ru-RU" sz="13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25.11.2025 – 28.11.2025 - </a:t>
            </a:r>
            <a:r>
              <a:rPr lang="en-US" sz="1300" b="1" spc="-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«</a:t>
            </a:r>
            <a:r>
              <a:rPr lang="en-US" sz="1300" b="1" spc="-1" dirty="0" err="1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Pharmtech</a:t>
            </a:r>
            <a:r>
              <a:rPr lang="en-US" sz="1300" b="1" spc="-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 &amp; Ingredients – 2025»</a:t>
            </a:r>
            <a:r>
              <a:rPr lang="ru-RU" sz="13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 </a:t>
            </a:r>
            <a:r>
              <a:rPr lang="ru-RU" sz="13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– г. Москва</a:t>
            </a:r>
            <a:endParaRPr lang="ru-RU" sz="1300" spc="-1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  <a:p>
            <a:r>
              <a:rPr lang="ru-RU" sz="13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02.12.2025</a:t>
            </a:r>
            <a:r>
              <a:rPr lang="ru-RU" sz="1300" spc="-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 – 05.12.2025 – </a:t>
            </a:r>
            <a:r>
              <a:rPr lang="ru-RU" sz="1300" b="1" spc="-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«</a:t>
            </a:r>
            <a:r>
              <a:rPr lang="en-US" sz="1300" b="1" spc="-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WOODEX</a:t>
            </a:r>
            <a:r>
              <a:rPr lang="ru-RU" sz="1300" b="1" spc="-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» </a:t>
            </a:r>
            <a:r>
              <a:rPr lang="ru-RU" sz="1300" spc="-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– г. Москва </a:t>
            </a:r>
          </a:p>
          <a:p>
            <a:r>
              <a:rPr lang="ru-RU" sz="1300" spc="-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05.12.2025 – 06.12.2025 </a:t>
            </a:r>
            <a:r>
              <a:rPr lang="ru-RU" sz="1300" b="1" spc="-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– KRASNODAR FRANCHISE EXPО 2025 </a:t>
            </a:r>
            <a:r>
              <a:rPr lang="ru-RU" sz="1300" spc="-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– г. Краснодар</a:t>
            </a:r>
          </a:p>
        </p:txBody>
      </p:sp>
      <p:sp>
        <p:nvSpPr>
          <p:cNvPr id="245" name="TextBox 2">
            <a:extLst>
              <a:ext uri="{FF2B5EF4-FFF2-40B4-BE49-F238E27FC236}">
                <a16:creationId xmlns:a16="http://schemas.microsoft.com/office/drawing/2014/main" id="{CB534015-C7E2-593D-54E4-036A3ECCCD74}"/>
              </a:ext>
            </a:extLst>
          </p:cNvPr>
          <p:cNvSpPr/>
          <p:nvPr/>
        </p:nvSpPr>
        <p:spPr>
          <a:xfrm>
            <a:off x="668843" y="1001520"/>
            <a:ext cx="1082952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ДЛЯ КОГО: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Рисунок 30">
            <a:extLst>
              <a:ext uri="{FF2B5EF4-FFF2-40B4-BE49-F238E27FC236}">
                <a16:creationId xmlns:a16="http://schemas.microsoft.com/office/drawing/2014/main" id="{0D7C381F-39DB-0FD1-C1FE-67A34DB669A8}"/>
              </a:ext>
            </a:extLst>
          </p:cNvPr>
          <p:cNvPicPr/>
          <p:nvPr/>
        </p:nvPicPr>
        <p:blipFill>
          <a:blip r:embed="rId2"/>
          <a:srcRect l="20614" t="-15142" r="48762" b="922"/>
          <a:stretch/>
        </p:blipFill>
        <p:spPr>
          <a:xfrm>
            <a:off x="9705574" y="500450"/>
            <a:ext cx="1923686" cy="859626"/>
          </a:xfrm>
          <a:prstGeom prst="rect">
            <a:avLst/>
          </a:prstGeom>
          <a:ln w="0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033772-2D49-4ACD-83BC-F626F675C320}"/>
              </a:ext>
            </a:extLst>
          </p:cNvPr>
          <p:cNvSpPr txBox="1"/>
          <p:nvPr/>
        </p:nvSpPr>
        <p:spPr>
          <a:xfrm>
            <a:off x="3762375" y="6305551"/>
            <a:ext cx="4156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spc="-1" dirty="0">
                <a:solidFill>
                  <a:srgbClr val="000000"/>
                </a:solidFill>
                <a:latin typeface="Calibri"/>
              </a:rPr>
              <a:t>Получить консультацию: 8 (843) 524-90-90</a:t>
            </a:r>
          </a:p>
        </p:txBody>
      </p:sp>
    </p:spTree>
    <p:extLst>
      <p:ext uri="{BB962C8B-B14F-4D97-AF65-F5344CB8AC3E}">
        <p14:creationId xmlns:p14="http://schemas.microsoft.com/office/powerpoint/2010/main" val="2665510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Прямоугольник 127"/>
          <p:cNvSpPr/>
          <p:nvPr/>
        </p:nvSpPr>
        <p:spPr>
          <a:xfrm>
            <a:off x="213840" y="1917000"/>
            <a:ext cx="58784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Arial"/>
            </a:endParaRPr>
          </a:p>
        </p:txBody>
      </p:sp>
      <p:grpSp>
        <p:nvGrpSpPr>
          <p:cNvPr id="368" name="Группа 58"/>
          <p:cNvGrpSpPr/>
          <p:nvPr/>
        </p:nvGrpSpPr>
        <p:grpSpPr>
          <a:xfrm>
            <a:off x="311760" y="4878720"/>
            <a:ext cx="5370120" cy="1637640"/>
            <a:chOff x="311760" y="4878720"/>
            <a:chExt cx="5370120" cy="1637640"/>
          </a:xfrm>
        </p:grpSpPr>
        <p:sp>
          <p:nvSpPr>
            <p:cNvPr id="369" name="TextBox 22"/>
            <p:cNvSpPr/>
            <p:nvPr/>
          </p:nvSpPr>
          <p:spPr>
            <a:xfrm>
              <a:off x="366120" y="4878720"/>
              <a:ext cx="5302440" cy="364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endParaRPr>
            </a:p>
          </p:txBody>
        </p:sp>
        <p:sp>
          <p:nvSpPr>
            <p:cNvPr id="370" name="Блок-схема: альтернативный процесс 9"/>
            <p:cNvSpPr/>
            <p:nvPr/>
          </p:nvSpPr>
          <p:spPr>
            <a:xfrm>
              <a:off x="1257480" y="5126400"/>
              <a:ext cx="197640" cy="38196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endParaRPr>
            </a:p>
          </p:txBody>
        </p:sp>
        <p:sp>
          <p:nvSpPr>
            <p:cNvPr id="371" name="Прямоугольник 131"/>
            <p:cNvSpPr/>
            <p:nvPr/>
          </p:nvSpPr>
          <p:spPr>
            <a:xfrm>
              <a:off x="1977120" y="5141880"/>
              <a:ext cx="180360" cy="365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Arial"/>
              </a:endParaRPr>
            </a:p>
          </p:txBody>
        </p:sp>
        <p:sp>
          <p:nvSpPr>
            <p:cNvPr id="372" name="Прямоугольник 132"/>
            <p:cNvSpPr/>
            <p:nvPr/>
          </p:nvSpPr>
          <p:spPr>
            <a:xfrm>
              <a:off x="396000" y="5689080"/>
              <a:ext cx="5285880" cy="579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endParaRPr>
            </a:p>
          </p:txBody>
        </p:sp>
        <p:sp>
          <p:nvSpPr>
            <p:cNvPr id="373" name="Прямоугольник 133"/>
            <p:cNvSpPr/>
            <p:nvPr/>
          </p:nvSpPr>
          <p:spPr>
            <a:xfrm>
              <a:off x="311760" y="6151680"/>
              <a:ext cx="535680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-1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Arial"/>
                </a:rPr>
                <a:t> </a:t>
              </a:r>
              <a:endPara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374" name="Группа 59"/>
          <p:cNvGrpSpPr/>
          <p:nvPr/>
        </p:nvGrpSpPr>
        <p:grpSpPr>
          <a:xfrm>
            <a:off x="213840" y="1003514"/>
            <a:ext cx="5325245" cy="883381"/>
            <a:chOff x="180720" y="851459"/>
            <a:chExt cx="5325245" cy="883381"/>
          </a:xfrm>
        </p:grpSpPr>
        <p:sp>
          <p:nvSpPr>
            <p:cNvPr id="375" name="Скругленный прямоугольник 43"/>
            <p:cNvSpPr/>
            <p:nvPr/>
          </p:nvSpPr>
          <p:spPr>
            <a:xfrm>
              <a:off x="180720" y="1071000"/>
              <a:ext cx="4653360" cy="66384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endParaRPr>
            </a:p>
          </p:txBody>
        </p:sp>
        <p:grpSp>
          <p:nvGrpSpPr>
            <p:cNvPr id="376" name="Группа 60"/>
            <p:cNvGrpSpPr/>
            <p:nvPr/>
          </p:nvGrpSpPr>
          <p:grpSpPr>
            <a:xfrm>
              <a:off x="3149765" y="851459"/>
              <a:ext cx="2356200" cy="577273"/>
              <a:chOff x="3149765" y="851459"/>
              <a:chExt cx="2356200" cy="577273"/>
            </a:xfrm>
          </p:grpSpPr>
          <p:sp>
            <p:nvSpPr>
              <p:cNvPr id="377" name="Скругленный прямоугольник 44"/>
              <p:cNvSpPr/>
              <p:nvPr/>
            </p:nvSpPr>
            <p:spPr>
              <a:xfrm>
                <a:off x="3421260" y="894659"/>
                <a:ext cx="1737000" cy="511920"/>
              </a:xfrm>
              <a:prstGeom prst="flowChartAlternateProcess">
                <a:avLst/>
              </a:prstGeom>
              <a:solidFill>
                <a:srgbClr val="E04D39"/>
              </a:solidFill>
              <a:ln w="57240">
                <a:solidFill>
                  <a:srgbClr val="E04D39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1200" cap="none" spc="-1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Arial"/>
                </a:endParaRPr>
              </a:p>
            </p:txBody>
          </p:sp>
          <p:sp>
            <p:nvSpPr>
              <p:cNvPr id="378" name="Прямоугольник 134"/>
              <p:cNvSpPr/>
              <p:nvPr/>
            </p:nvSpPr>
            <p:spPr>
              <a:xfrm>
                <a:off x="3149765" y="851459"/>
                <a:ext cx="2356200" cy="577273"/>
              </a:xfrm>
              <a:prstGeom prst="flowChartAlternateProcess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1" i="0" u="none" strike="noStrike" kern="1200" cap="none" spc="-1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Arial"/>
                  </a:rPr>
                  <a:t>МСП 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1" i="0" u="none" strike="noStrike" kern="1200" cap="none" spc="-1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Arial"/>
                  </a:rPr>
                  <a:t>и крупный бизнес</a:t>
                </a:r>
                <a:endParaRPr kumimoji="0" lang="ru-RU" sz="1400" b="0" i="0" u="none" strike="noStrike" kern="1200" cap="none" spc="-1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sp>
        <p:nvSpPr>
          <p:cNvPr id="379" name="Прямоугольник 135"/>
          <p:cNvSpPr/>
          <p:nvPr/>
        </p:nvSpPr>
        <p:spPr>
          <a:xfrm>
            <a:off x="1104102" y="1414301"/>
            <a:ext cx="2378834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6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Arial"/>
              </a:rPr>
              <a:t>АНАЛИТИКА </a:t>
            </a:r>
            <a:r>
              <a:rPr kumimoji="0" lang="ru-RU" sz="1800" i="0" u="none" strike="noStrike" kern="1200" cap="none" spc="-6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Arial"/>
              </a:rPr>
              <a:t>(ОНЛАЙН)</a:t>
            </a:r>
            <a:endParaRPr kumimoji="0" lang="ru-RU" sz="180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86" name="Прямоугольник 138"/>
          <p:cNvSpPr/>
          <p:nvPr/>
        </p:nvSpPr>
        <p:spPr>
          <a:xfrm>
            <a:off x="140815" y="2886809"/>
            <a:ext cx="6222960" cy="162976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</a:rPr>
              <a:t>Отчеты </a:t>
            </a:r>
            <a:r>
              <a:rPr kumimoji="0" lang="ru-RU" sz="180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</a:rPr>
              <a:t>по отрасли, по товару, по стране </a:t>
            </a:r>
            <a:r>
              <a:rPr kumimoji="0" lang="ru-RU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</a:rPr>
              <a:t>(бесплатно)</a:t>
            </a:r>
          </a:p>
          <a:p>
            <a:pPr lvl="0">
              <a:defRPr/>
            </a:pPr>
            <a:r>
              <a:rPr lang="ru-RU" b="1" spc="-1" dirty="0">
                <a:solidFill>
                  <a:srgbClr val="000000"/>
                </a:solidFill>
                <a:latin typeface="Times New Roman"/>
                <a:ea typeface="Calibri"/>
              </a:rPr>
              <a:t>Барьеры и требования рынков (бесплатно)</a:t>
            </a:r>
          </a:p>
          <a:p>
            <a:pPr marL="285840" lvl="0" indent="-285840">
              <a:buClr>
                <a:srgbClr val="000000"/>
              </a:buClr>
              <a:buFont typeface="Arial"/>
              <a:buChar char="•"/>
              <a:defRPr/>
            </a:pPr>
            <a:r>
              <a:rPr lang="ru-RU" sz="1400" spc="-1" dirty="0">
                <a:solidFill>
                  <a:srgbClr val="000000"/>
                </a:solidFill>
                <a:latin typeface="Times New Roman"/>
                <a:ea typeface="Calibri"/>
              </a:rPr>
              <a:t>О ввозных таможенных пошлинах и нетарифных мерах (сертификация, квоты, пошлины и т.д.), охране объектов интеллектуальной собственности</a:t>
            </a:r>
            <a:endParaRPr lang="ru-RU" sz="1400" spc="-1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spc="-1" dirty="0">
                <a:solidFill>
                  <a:srgbClr val="000000"/>
                </a:solidFill>
                <a:latin typeface="Times New Roman"/>
                <a:ea typeface="Calibri"/>
              </a:rPr>
              <a:t>Учебные пособия</a:t>
            </a:r>
          </a:p>
          <a:p>
            <a:pPr lvl="0" algn="ctr">
              <a:defRPr/>
            </a:pPr>
            <a:r>
              <a:rPr lang="en-US" b="1" spc="-1" dirty="0">
                <a:solidFill>
                  <a:srgbClr val="000000"/>
                </a:solidFill>
                <a:latin typeface="Times New Roman"/>
                <a:ea typeface="Calibri"/>
                <a:hlinkClick r:id="rId2"/>
              </a:rPr>
              <a:t>https://myexport.exportcenter.ru/</a:t>
            </a:r>
            <a:r>
              <a:rPr lang="ru-RU" b="1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</a:p>
        </p:txBody>
      </p:sp>
      <p:grpSp>
        <p:nvGrpSpPr>
          <p:cNvPr id="47" name="Группа 61">
            <a:extLst>
              <a:ext uri="{FF2B5EF4-FFF2-40B4-BE49-F238E27FC236}">
                <a16:creationId xmlns:a16="http://schemas.microsoft.com/office/drawing/2014/main" id="{7ADFC328-5560-4DBE-A5A8-0D177DD6035C}"/>
              </a:ext>
            </a:extLst>
          </p:cNvPr>
          <p:cNvGrpSpPr/>
          <p:nvPr/>
        </p:nvGrpSpPr>
        <p:grpSpPr>
          <a:xfrm>
            <a:off x="6288136" y="1021090"/>
            <a:ext cx="5407823" cy="856502"/>
            <a:chOff x="6562564" y="874990"/>
            <a:chExt cx="5407823" cy="856502"/>
          </a:xfrm>
        </p:grpSpPr>
        <p:sp>
          <p:nvSpPr>
            <p:cNvPr id="48" name="Скругленный прямоугольник 45">
              <a:extLst>
                <a:ext uri="{FF2B5EF4-FFF2-40B4-BE49-F238E27FC236}">
                  <a16:creationId xmlns:a16="http://schemas.microsoft.com/office/drawing/2014/main" id="{092C46F0-97EA-4F8C-B2ED-F9434627DF83}"/>
                </a:ext>
              </a:extLst>
            </p:cNvPr>
            <p:cNvSpPr/>
            <p:nvPr/>
          </p:nvSpPr>
          <p:spPr>
            <a:xfrm>
              <a:off x="6562564" y="1072332"/>
              <a:ext cx="4653360" cy="65916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endParaRPr>
            </a:p>
          </p:txBody>
        </p:sp>
        <p:sp>
          <p:nvSpPr>
            <p:cNvPr id="51" name="Прямоугольник 136">
              <a:extLst>
                <a:ext uri="{FF2B5EF4-FFF2-40B4-BE49-F238E27FC236}">
                  <a16:creationId xmlns:a16="http://schemas.microsoft.com/office/drawing/2014/main" id="{29F6EBDD-462D-4492-B585-85B2E8FD7F3A}"/>
                </a:ext>
              </a:extLst>
            </p:cNvPr>
            <p:cNvSpPr/>
            <p:nvPr/>
          </p:nvSpPr>
          <p:spPr>
            <a:xfrm>
              <a:off x="9614187" y="874990"/>
              <a:ext cx="2356200" cy="407014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52" name="Прямоугольник 137">
            <a:extLst>
              <a:ext uri="{FF2B5EF4-FFF2-40B4-BE49-F238E27FC236}">
                <a16:creationId xmlns:a16="http://schemas.microsoft.com/office/drawing/2014/main" id="{81A41B14-9A59-4DF6-BC77-C4B320EC00B7}"/>
              </a:ext>
            </a:extLst>
          </p:cNvPr>
          <p:cNvSpPr/>
          <p:nvPr/>
        </p:nvSpPr>
        <p:spPr>
          <a:xfrm>
            <a:off x="6771805" y="1515486"/>
            <a:ext cx="3896557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6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Arial"/>
              </a:rPr>
              <a:t>АКСЕЛЕРАЦИЯ - ЭКСПОРТНЫЙ ФОРСАЖ</a:t>
            </a:r>
            <a:endParaRPr kumimoji="0" lang="ru-RU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3" name="Прямоугольник 140">
            <a:extLst>
              <a:ext uri="{FF2B5EF4-FFF2-40B4-BE49-F238E27FC236}">
                <a16:creationId xmlns:a16="http://schemas.microsoft.com/office/drawing/2014/main" id="{F39AC257-D29F-4FAD-86FC-19E0BEA79099}"/>
              </a:ext>
            </a:extLst>
          </p:cNvPr>
          <p:cNvSpPr/>
          <p:nvPr/>
        </p:nvSpPr>
        <p:spPr>
          <a:xfrm>
            <a:off x="6288136" y="2009268"/>
            <a:ext cx="5537744" cy="37534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Очно</a:t>
            </a:r>
            <a:endParaRPr kumimoji="0" lang="ru-RU" sz="14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Теоретическая часть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Вводный модуль: «Введение в экспортную и проектную деятельность»;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1: «Выбор рынка и поиск покупателей»;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2: «Экспортный маркетинг»;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3: «Формирование финансовых условий экспортной сделки»;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4: «Реализация экспортной сделки»;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5: «Переговоры и заключение контракта».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часть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вывода продукции предприятия на внешний рынок;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переговорного процесса;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проработка логистики доставки груза и  оформления таможенных документов;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особенностей валютного регулирования;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учет аспектов налогового законодательства. </a:t>
            </a:r>
          </a:p>
        </p:txBody>
      </p:sp>
      <p:sp>
        <p:nvSpPr>
          <p:cNvPr id="4" name="Скругленный прямоугольник 44">
            <a:extLst>
              <a:ext uri="{FF2B5EF4-FFF2-40B4-BE49-F238E27FC236}">
                <a16:creationId xmlns:a16="http://schemas.microsoft.com/office/drawing/2014/main" id="{B860BC16-99E8-9852-6F2B-F7AC47483D76}"/>
              </a:ext>
            </a:extLst>
          </p:cNvPr>
          <p:cNvSpPr/>
          <p:nvPr/>
        </p:nvSpPr>
        <p:spPr>
          <a:xfrm>
            <a:off x="9519703" y="982887"/>
            <a:ext cx="1737000" cy="511920"/>
          </a:xfrm>
          <a:prstGeom prst="flowChartAlternateProcess">
            <a:avLst/>
          </a:prstGeom>
          <a:solidFill>
            <a:srgbClr val="E04D39"/>
          </a:solidFill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/>
            </a:endParaRPr>
          </a:p>
        </p:txBody>
      </p:sp>
      <p:sp>
        <p:nvSpPr>
          <p:cNvPr id="5" name="Прямоугольник 134">
            <a:extLst>
              <a:ext uri="{FF2B5EF4-FFF2-40B4-BE49-F238E27FC236}">
                <a16:creationId xmlns:a16="http://schemas.microsoft.com/office/drawing/2014/main" id="{B058B34F-6461-BF59-AAE8-9950E2DA6DDF}"/>
              </a:ext>
            </a:extLst>
          </p:cNvPr>
          <p:cNvSpPr/>
          <p:nvPr/>
        </p:nvSpPr>
        <p:spPr>
          <a:xfrm>
            <a:off x="9257221" y="1052280"/>
            <a:ext cx="2356200" cy="338910"/>
          </a:xfrm>
          <a:prstGeom prst="flowChartAlternateProcess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rPr>
              <a:t>МСП</a:t>
            </a: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2EA682-42FD-415B-AACC-DEDF742DE31F}"/>
              </a:ext>
            </a:extLst>
          </p:cNvPr>
          <p:cNvSpPr txBox="1"/>
          <p:nvPr/>
        </p:nvSpPr>
        <p:spPr>
          <a:xfrm>
            <a:off x="3798479" y="6240560"/>
            <a:ext cx="5130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-1" dirty="0">
                <a:solidFill>
                  <a:srgbClr val="000000"/>
                </a:solidFill>
                <a:latin typeface="Calibri"/>
              </a:rPr>
              <a:t>Получить консультацию: 8 (843) 524-90-90</a:t>
            </a:r>
          </a:p>
        </p:txBody>
      </p:sp>
      <p:sp>
        <p:nvSpPr>
          <p:cNvPr id="49" name="Параллелограмм 9">
            <a:extLst>
              <a:ext uri="{FF2B5EF4-FFF2-40B4-BE49-F238E27FC236}">
                <a16:creationId xmlns:a16="http://schemas.microsoft.com/office/drawing/2014/main" id="{8CFE7653-B0E9-4D61-981F-55D95F20DF45}"/>
              </a:ext>
            </a:extLst>
          </p:cNvPr>
          <p:cNvSpPr/>
          <p:nvPr/>
        </p:nvSpPr>
        <p:spPr>
          <a:xfrm>
            <a:off x="180720" y="69312"/>
            <a:ext cx="11866822" cy="712682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Calibri"/>
              <a:ea typeface="Arial"/>
            </a:endParaRPr>
          </a:p>
        </p:txBody>
      </p:sp>
      <p:pic>
        <p:nvPicPr>
          <p:cNvPr id="2" name="Рисунок 30">
            <a:extLst>
              <a:ext uri="{FF2B5EF4-FFF2-40B4-BE49-F238E27FC236}">
                <a16:creationId xmlns:a16="http://schemas.microsoft.com/office/drawing/2014/main" id="{E4579C50-5E17-F70F-C01E-3A0E70021A30}"/>
              </a:ext>
            </a:extLst>
          </p:cNvPr>
          <p:cNvPicPr/>
          <p:nvPr/>
        </p:nvPicPr>
        <p:blipFill rotWithShape="1">
          <a:blip r:embed="rId3"/>
          <a:srcRect l="22272" t="19402" r="51167" b="20431"/>
          <a:stretch/>
        </p:blipFill>
        <p:spPr>
          <a:xfrm>
            <a:off x="11085064" y="808348"/>
            <a:ext cx="1056715" cy="345811"/>
          </a:xfrm>
          <a:prstGeom prst="rect">
            <a:avLst/>
          </a:prstGeom>
          <a:ln w="0">
            <a:noFill/>
          </a:ln>
        </p:spPr>
      </p:pic>
      <p:sp>
        <p:nvSpPr>
          <p:cNvPr id="55" name="Прямоугольник 152">
            <a:extLst>
              <a:ext uri="{FF2B5EF4-FFF2-40B4-BE49-F238E27FC236}">
                <a16:creationId xmlns:a16="http://schemas.microsoft.com/office/drawing/2014/main" id="{1B70C7FA-1884-42FC-A2C8-92B8112C2C42}"/>
              </a:ext>
            </a:extLst>
          </p:cNvPr>
          <p:cNvSpPr/>
          <p:nvPr/>
        </p:nvSpPr>
        <p:spPr>
          <a:xfrm>
            <a:off x="84447" y="125782"/>
            <a:ext cx="12061222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/>
            <a:r>
              <a:rPr lang="ru-RU" sz="1800" b="1" strike="noStrike" cap="all" spc="-1" dirty="0" err="1">
                <a:solidFill>
                  <a:schemeClr val="lt1"/>
                </a:solidFill>
                <a:latin typeface="Arial Black"/>
                <a:ea typeface="Arial"/>
              </a:rPr>
              <a:t>неФинансовые</a:t>
            </a: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 МЕРЫ ПОДДЕРЖКИ фонда поддержки предпринимательства Республики </a:t>
            </a:r>
            <a:r>
              <a:rPr lang="ru-RU" b="1" cap="all" spc="-1" dirty="0" err="1">
                <a:solidFill>
                  <a:schemeClr val="lt1"/>
                </a:solidFill>
                <a:latin typeface="Arial Black"/>
              </a:rPr>
              <a:t>татарстан</a:t>
            </a:r>
            <a:r>
              <a:rPr lang="ru-RU" b="1" cap="all" spc="-1" dirty="0">
                <a:solidFill>
                  <a:schemeClr val="lt1"/>
                </a:solidFill>
                <a:latin typeface="Arial Black"/>
              </a:rPr>
              <a:t> ДЛЯ ЭКСПОРТНО ОРИЕНТИРОВАННЫХ ПРЕДПРИЯТИЙ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A854E222-4FEB-4F15-BD52-516A948790E9}"/>
              </a:ext>
            </a:extLst>
          </p:cNvPr>
          <p:cNvSpPr/>
          <p:nvPr/>
        </p:nvSpPr>
        <p:spPr>
          <a:xfrm>
            <a:off x="4073586" y="5939511"/>
            <a:ext cx="4037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solidFill>
                  <a:srgbClr val="0070C0"/>
                </a:solidFill>
              </a:rPr>
              <a:t>МСП.РФ и </a:t>
            </a:r>
            <a:r>
              <a:rPr lang="en-US" u="sng" dirty="0">
                <a:solidFill>
                  <a:srgbClr val="0070C0"/>
                </a:solidFill>
              </a:rPr>
              <a:t>myexport.exportcenter.ru</a:t>
            </a:r>
            <a:r>
              <a:rPr lang="ru-RU" u="sng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3E84EA8-B826-8DEB-AE1B-6A3B4CF5FC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195" y="5243040"/>
            <a:ext cx="1255030" cy="159020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Группа 42"/>
          <p:cNvGrpSpPr/>
          <p:nvPr/>
        </p:nvGrpSpPr>
        <p:grpSpPr>
          <a:xfrm>
            <a:off x="590399" y="735192"/>
            <a:ext cx="10737826" cy="1122840"/>
            <a:chOff x="590400" y="770760"/>
            <a:chExt cx="11196000" cy="1122840"/>
          </a:xfrm>
        </p:grpSpPr>
        <p:sp>
          <p:nvSpPr>
            <p:cNvPr id="284" name="Скругленный прямоугольник 27"/>
            <p:cNvSpPr/>
            <p:nvPr/>
          </p:nvSpPr>
          <p:spPr>
            <a:xfrm>
              <a:off x="590400" y="1054080"/>
              <a:ext cx="11196000" cy="83952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endParaRPr>
            </a:p>
          </p:txBody>
        </p:sp>
        <p:sp>
          <p:nvSpPr>
            <p:cNvPr id="287" name="Прямоугольник 100"/>
            <p:cNvSpPr/>
            <p:nvPr/>
          </p:nvSpPr>
          <p:spPr>
            <a:xfrm>
              <a:off x="10475554" y="770760"/>
              <a:ext cx="469968" cy="385667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288" name="Прямоугольник 101"/>
          <p:cNvSpPr/>
          <p:nvPr/>
        </p:nvSpPr>
        <p:spPr>
          <a:xfrm>
            <a:off x="863775" y="1236959"/>
            <a:ext cx="9207248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/>
              </a:rPr>
              <a:t>УЧАСТИЕ В МЕЖДУНАРОДНЫХ ВЫСТАВКАХ И БИЗНЕС-МИССИЯХ ЦПЭ</a:t>
            </a:r>
            <a:endParaRPr kumimoji="0" lang="ru-RU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Скругленный прямоугольник 44">
            <a:extLst>
              <a:ext uri="{FF2B5EF4-FFF2-40B4-BE49-F238E27FC236}">
                <a16:creationId xmlns:a16="http://schemas.microsoft.com/office/drawing/2014/main" id="{39FDC1FE-5EFF-95E4-5F93-6C0834306960}"/>
              </a:ext>
            </a:extLst>
          </p:cNvPr>
          <p:cNvSpPr/>
          <p:nvPr/>
        </p:nvSpPr>
        <p:spPr>
          <a:xfrm>
            <a:off x="9202523" y="879669"/>
            <a:ext cx="1737000" cy="482379"/>
          </a:xfrm>
          <a:prstGeom prst="flowChartAlternateProcess">
            <a:avLst/>
          </a:prstGeom>
          <a:solidFill>
            <a:srgbClr val="E04D39"/>
          </a:solidFill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/>
            </a:endParaRPr>
          </a:p>
        </p:txBody>
      </p:sp>
      <p:sp>
        <p:nvSpPr>
          <p:cNvPr id="6" name="Прямоугольник 134">
            <a:extLst>
              <a:ext uri="{FF2B5EF4-FFF2-40B4-BE49-F238E27FC236}">
                <a16:creationId xmlns:a16="http://schemas.microsoft.com/office/drawing/2014/main" id="{9AF271C3-14F8-788D-E1D4-FCDBFAF3C028}"/>
              </a:ext>
            </a:extLst>
          </p:cNvPr>
          <p:cNvSpPr/>
          <p:nvPr/>
        </p:nvSpPr>
        <p:spPr>
          <a:xfrm>
            <a:off x="8902267" y="920837"/>
            <a:ext cx="2356200" cy="338910"/>
          </a:xfrm>
          <a:prstGeom prst="flowChartAlternateProcess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rPr>
              <a:t>МСП</a:t>
            </a: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9CD983-6620-46D7-95AA-E8611184AD60}"/>
              </a:ext>
            </a:extLst>
          </p:cNvPr>
          <p:cNvSpPr txBox="1"/>
          <p:nvPr/>
        </p:nvSpPr>
        <p:spPr>
          <a:xfrm>
            <a:off x="3380442" y="6211669"/>
            <a:ext cx="4630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-1" dirty="0">
                <a:solidFill>
                  <a:srgbClr val="000000"/>
                </a:solidFill>
                <a:latin typeface="Calibri"/>
              </a:rPr>
              <a:t>Получить консультацию: 8 (843) 524-90-90</a:t>
            </a:r>
          </a:p>
          <a:p>
            <a:endParaRPr lang="ru-RU" dirty="0"/>
          </a:p>
        </p:txBody>
      </p:sp>
      <p:sp>
        <p:nvSpPr>
          <p:cNvPr id="25" name="Параллелограмм 9">
            <a:extLst>
              <a:ext uri="{FF2B5EF4-FFF2-40B4-BE49-F238E27FC236}">
                <a16:creationId xmlns:a16="http://schemas.microsoft.com/office/drawing/2014/main" id="{AC9E614D-ED20-4E4B-A991-1B31BC01516F}"/>
              </a:ext>
            </a:extLst>
          </p:cNvPr>
          <p:cNvSpPr/>
          <p:nvPr/>
        </p:nvSpPr>
        <p:spPr>
          <a:xfrm>
            <a:off x="180720" y="69312"/>
            <a:ext cx="11866822" cy="712682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Calibri"/>
              <a:ea typeface="Arial"/>
            </a:endParaRPr>
          </a:p>
        </p:txBody>
      </p:sp>
      <p:sp>
        <p:nvSpPr>
          <p:cNvPr id="26" name="Прямоугольник 152">
            <a:extLst>
              <a:ext uri="{FF2B5EF4-FFF2-40B4-BE49-F238E27FC236}">
                <a16:creationId xmlns:a16="http://schemas.microsoft.com/office/drawing/2014/main" id="{5EF9403A-6412-4509-868E-9C425F5B2510}"/>
              </a:ext>
            </a:extLst>
          </p:cNvPr>
          <p:cNvSpPr/>
          <p:nvPr/>
        </p:nvSpPr>
        <p:spPr>
          <a:xfrm>
            <a:off x="84447" y="125782"/>
            <a:ext cx="12061222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/>
            <a:r>
              <a:rPr lang="ru-RU" sz="1800" b="1" strike="noStrike" cap="all" spc="-1" dirty="0" err="1">
                <a:solidFill>
                  <a:schemeClr val="lt1"/>
                </a:solidFill>
                <a:latin typeface="Arial Black"/>
                <a:ea typeface="Arial"/>
              </a:rPr>
              <a:t>неФинансовые</a:t>
            </a: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 МЕРЫ ПОДДЕРЖКИ фонда поддержки предпринимательства Республики </a:t>
            </a:r>
            <a:r>
              <a:rPr lang="ru-RU" b="1" cap="all" spc="-1" dirty="0" err="1">
                <a:solidFill>
                  <a:schemeClr val="lt1"/>
                </a:solidFill>
                <a:latin typeface="Arial Black"/>
              </a:rPr>
              <a:t>татарстан</a:t>
            </a:r>
            <a:r>
              <a:rPr lang="ru-RU" b="1" cap="all" spc="-1" dirty="0">
                <a:solidFill>
                  <a:schemeClr val="lt1"/>
                </a:solidFill>
                <a:latin typeface="Arial Black"/>
              </a:rPr>
              <a:t> ДЛЯ ЭКСПОРТНО ОРИЕНТИРОВАННЫХ ПРЕДПРИЯТИЙ</a:t>
            </a: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" name="Рисунок 30">
            <a:extLst>
              <a:ext uri="{FF2B5EF4-FFF2-40B4-BE49-F238E27FC236}">
                <a16:creationId xmlns:a16="http://schemas.microsoft.com/office/drawing/2014/main" id="{9C0B147C-2BB5-49E4-BDB2-8D354FC9F2DB}"/>
              </a:ext>
            </a:extLst>
          </p:cNvPr>
          <p:cNvPicPr/>
          <p:nvPr/>
        </p:nvPicPr>
        <p:blipFill rotWithShape="1">
          <a:blip r:embed="rId2"/>
          <a:srcRect l="22272" t="19402" r="51167" b="20431"/>
          <a:stretch/>
        </p:blipFill>
        <p:spPr>
          <a:xfrm>
            <a:off x="11050838" y="856475"/>
            <a:ext cx="1056715" cy="345811"/>
          </a:xfrm>
          <a:prstGeom prst="rect">
            <a:avLst/>
          </a:prstGeom>
          <a:ln w="0">
            <a:noFill/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3059437-4A09-4857-A179-EB8DDB23D765}"/>
              </a:ext>
            </a:extLst>
          </p:cNvPr>
          <p:cNvSpPr/>
          <p:nvPr/>
        </p:nvSpPr>
        <p:spPr>
          <a:xfrm>
            <a:off x="1061453" y="5529464"/>
            <a:ext cx="4037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solidFill>
                  <a:srgbClr val="0070C0"/>
                </a:solidFill>
              </a:rPr>
              <a:t>МСП.РФ и </a:t>
            </a:r>
            <a:r>
              <a:rPr lang="en-US" u="sng" dirty="0">
                <a:solidFill>
                  <a:srgbClr val="0070C0"/>
                </a:solidFill>
              </a:rPr>
              <a:t>myexport.exportcenter.ru</a:t>
            </a:r>
            <a:r>
              <a:rPr lang="ru-RU" u="sng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78DC823-A1B5-4B88-BD3E-6516A9C434BD}"/>
              </a:ext>
            </a:extLst>
          </p:cNvPr>
          <p:cNvSpPr/>
          <p:nvPr/>
        </p:nvSpPr>
        <p:spPr>
          <a:xfrm>
            <a:off x="7770047" y="5529167"/>
            <a:ext cx="2864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0070C0"/>
                </a:solidFill>
              </a:rPr>
              <a:t>myexport.exportcenter.ru</a:t>
            </a:r>
            <a:r>
              <a:rPr lang="ru-RU" u="sng" dirty="0">
                <a:solidFill>
                  <a:srgbClr val="0070C0"/>
                </a:solidFill>
              </a:rPr>
              <a:t>  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E84EA8-B826-8DEB-AE1B-6A3B4CF5FC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467" y="5626043"/>
            <a:ext cx="924384" cy="117125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6C5BE1B-B69D-445C-ACDC-C08BFF00E37A}"/>
              </a:ext>
            </a:extLst>
          </p:cNvPr>
          <p:cNvSpPr/>
          <p:nvPr/>
        </p:nvSpPr>
        <p:spPr>
          <a:xfrm>
            <a:off x="542573" y="2131627"/>
            <a:ext cx="540334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1400" b="1" u="sng" dirty="0">
                <a:solidFill>
                  <a:srgbClr val="0033CC"/>
                </a:solidFill>
              </a:rPr>
              <a:t>Межрегиональная бизнес-миссия для компаний </a:t>
            </a:r>
            <a:r>
              <a:rPr lang="en-US" altLang="ru-RU" sz="1400" b="1" u="sng" dirty="0">
                <a:solidFill>
                  <a:srgbClr val="0033CC"/>
                </a:solidFill>
              </a:rPr>
              <a:t>IT</a:t>
            </a:r>
            <a:r>
              <a:rPr lang="ru-RU" altLang="ru-RU" sz="1400" b="1" u="sng" dirty="0">
                <a:solidFill>
                  <a:srgbClr val="0033CC"/>
                </a:solidFill>
              </a:rPr>
              <a:t>-сферы в г. Самара, </a:t>
            </a:r>
          </a:p>
          <a:p>
            <a:pPr lvl="0" algn="ctr"/>
            <a:r>
              <a:rPr lang="en-US" altLang="ru-RU" sz="1400" b="1" dirty="0">
                <a:solidFill>
                  <a:srgbClr val="000000"/>
                </a:solidFill>
              </a:rPr>
              <a:t>2</a:t>
            </a:r>
            <a:r>
              <a:rPr lang="ru-RU" altLang="ru-RU" sz="1400" b="1" dirty="0">
                <a:solidFill>
                  <a:srgbClr val="000000"/>
                </a:solidFill>
              </a:rPr>
              <a:t>0-21 ноября  2025 года</a:t>
            </a:r>
          </a:p>
          <a:p>
            <a:pPr lvl="0" algn="ctr"/>
            <a:r>
              <a:rPr lang="ru-RU" altLang="ru-RU" sz="1400" b="1" dirty="0">
                <a:solidFill>
                  <a:srgbClr val="000000"/>
                </a:solidFill>
              </a:rPr>
              <a:t>Участники:</a:t>
            </a:r>
            <a:r>
              <a:rPr lang="ru-RU" altLang="ru-RU" b="1" dirty="0">
                <a:solidFill>
                  <a:srgbClr val="000000"/>
                </a:solidFill>
              </a:rPr>
              <a:t> </a:t>
            </a:r>
            <a:r>
              <a:rPr lang="ru-RU" altLang="ru-RU" sz="1400" b="1" dirty="0">
                <a:solidFill>
                  <a:srgbClr val="000000"/>
                </a:solidFill>
              </a:rPr>
              <a:t>Казахстан, Узбекистан, Беларусь</a:t>
            </a:r>
          </a:p>
          <a:p>
            <a:pPr lvl="0" algn="ctr"/>
            <a:endParaRPr lang="ru-RU" sz="1400" b="1" dirty="0">
              <a:solidFill>
                <a:srgbClr val="000000"/>
              </a:solidFill>
            </a:endParaRPr>
          </a:p>
          <a:p>
            <a:pPr lvl="0" algn="ctr"/>
            <a:r>
              <a:rPr lang="ru-RU" sz="1400" b="1" dirty="0">
                <a:solidFill>
                  <a:srgbClr val="000000"/>
                </a:solidFill>
              </a:rPr>
              <a:t>Интересующие позиции:        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</a:rPr>
              <a:t>Разработчики ПО (</a:t>
            </a:r>
            <a:r>
              <a:rPr lang="ru-RU" sz="1400" dirty="0" err="1">
                <a:solidFill>
                  <a:srgbClr val="000000"/>
                </a:solidFill>
              </a:rPr>
              <a:t>FinTech</a:t>
            </a:r>
            <a:r>
              <a:rPr lang="ru-RU" sz="1400" dirty="0">
                <a:solidFill>
                  <a:srgbClr val="000000"/>
                </a:solidFill>
              </a:rPr>
              <a:t>, E-</a:t>
            </a:r>
            <a:r>
              <a:rPr lang="ru-RU" sz="1400" dirty="0" err="1">
                <a:solidFill>
                  <a:srgbClr val="000000"/>
                </a:solidFill>
              </a:rPr>
              <a:t>commerce</a:t>
            </a:r>
            <a:r>
              <a:rPr lang="ru-RU" sz="1400" dirty="0">
                <a:solidFill>
                  <a:srgbClr val="000000"/>
                </a:solidFill>
              </a:rPr>
              <a:t>, </a:t>
            </a:r>
            <a:r>
              <a:rPr lang="ru-RU" sz="1400" dirty="0" err="1">
                <a:solidFill>
                  <a:srgbClr val="000000"/>
                </a:solidFill>
              </a:rPr>
              <a:t>MedTech</a:t>
            </a:r>
            <a:r>
              <a:rPr lang="ru-RU" sz="1400" dirty="0">
                <a:solidFill>
                  <a:srgbClr val="000000"/>
                </a:solidFill>
              </a:rPr>
              <a:t>, </a:t>
            </a:r>
            <a:r>
              <a:rPr lang="ru-RU" sz="1400" dirty="0" err="1">
                <a:solidFill>
                  <a:srgbClr val="000000"/>
                </a:solidFill>
              </a:rPr>
              <a:t>EdTech</a:t>
            </a:r>
            <a:r>
              <a:rPr lang="ru-RU" sz="1400" dirty="0">
                <a:solidFill>
                  <a:srgbClr val="000000"/>
                </a:solidFill>
              </a:rPr>
              <a:t>, </a:t>
            </a:r>
            <a:r>
              <a:rPr lang="ru-RU" sz="1400" dirty="0" err="1">
                <a:solidFill>
                  <a:srgbClr val="000000"/>
                </a:solidFill>
              </a:rPr>
              <a:t>GameDev</a:t>
            </a:r>
            <a:r>
              <a:rPr lang="ru-RU" sz="1400" dirty="0">
                <a:solidFill>
                  <a:srgbClr val="000000"/>
                </a:solidFill>
              </a:rPr>
              <a:t>, </a:t>
            </a:r>
            <a:r>
              <a:rPr lang="ru-RU" sz="1400" dirty="0" err="1">
                <a:solidFill>
                  <a:srgbClr val="000000"/>
                </a:solidFill>
              </a:rPr>
              <a:t>AgroTech</a:t>
            </a:r>
            <a:r>
              <a:rPr lang="ru-RU" sz="1400" dirty="0">
                <a:solidFill>
                  <a:srgbClr val="000000"/>
                </a:solidFill>
              </a:rPr>
              <a:t>, </a:t>
            </a:r>
            <a:r>
              <a:rPr lang="ru-RU" sz="1400" dirty="0" err="1">
                <a:solidFill>
                  <a:srgbClr val="000000"/>
                </a:solidFill>
              </a:rPr>
              <a:t>SaaS</a:t>
            </a:r>
            <a:r>
              <a:rPr lang="ru-RU" sz="1400" dirty="0">
                <a:solidFill>
                  <a:srgbClr val="000000"/>
                </a:solidFill>
              </a:rPr>
              <a:t>, BPM) 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</a:rPr>
              <a:t>Производители ПАК (серверное оборудование, сетевое оборудование, промышленные контролеры, системы безопасности, системы мониторинга и контроля доступа, дроны)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rgbClr val="000000"/>
                </a:solidFill>
              </a:rPr>
              <a:t>Высокотех</a:t>
            </a:r>
            <a:r>
              <a:rPr lang="ru-RU" sz="1400" dirty="0">
                <a:solidFill>
                  <a:srgbClr val="000000"/>
                </a:solidFill>
              </a:rPr>
              <a:t> (электроника, энергетика и возобновляемые источники энергии, робототехника и автоматизация, материалы и нанотехнологии)</a:t>
            </a:r>
          </a:p>
          <a:p>
            <a:pPr lvl="0" algn="ctr"/>
            <a:endParaRPr lang="ru-RU" sz="1400" b="1" dirty="0">
              <a:solidFill>
                <a:srgbClr val="000000"/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29824799-D0BF-4102-BB00-EECC8834C183}"/>
              </a:ext>
            </a:extLst>
          </p:cNvPr>
          <p:cNvSpPr/>
          <p:nvPr/>
        </p:nvSpPr>
        <p:spPr>
          <a:xfrm>
            <a:off x="6257647" y="2122825"/>
            <a:ext cx="509206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1400" b="1" u="sng" dirty="0">
                <a:solidFill>
                  <a:srgbClr val="0033CC"/>
                </a:solidFill>
              </a:rPr>
              <a:t>Межрегиональная бизнес-миссия в </a:t>
            </a:r>
            <a:r>
              <a:rPr lang="ru-RU" altLang="ru-RU" sz="1400" b="1" u="sng" dirty="0" err="1">
                <a:solidFill>
                  <a:srgbClr val="0033CC"/>
                </a:solidFill>
              </a:rPr>
              <a:t>г.Рязани</a:t>
            </a:r>
            <a:r>
              <a:rPr lang="ru-RU" altLang="ru-RU" sz="1400" b="1" u="sng" dirty="0">
                <a:solidFill>
                  <a:srgbClr val="0033CC"/>
                </a:solidFill>
              </a:rPr>
              <a:t>, </a:t>
            </a:r>
            <a:r>
              <a:rPr lang="ru-RU" altLang="ru-RU" sz="1400" b="1" dirty="0">
                <a:solidFill>
                  <a:srgbClr val="0033CC"/>
                </a:solidFill>
              </a:rPr>
              <a:t>    </a:t>
            </a:r>
          </a:p>
          <a:p>
            <a:pPr lvl="0" algn="ctr"/>
            <a:r>
              <a:rPr lang="ru-RU" altLang="ru-RU" sz="1400" b="1" dirty="0"/>
              <a:t>9-10 декабря  2025 года</a:t>
            </a:r>
          </a:p>
          <a:p>
            <a:pPr lvl="0" algn="ctr"/>
            <a:r>
              <a:rPr lang="ru-RU" altLang="ru-RU" sz="1400" b="1" dirty="0">
                <a:solidFill>
                  <a:srgbClr val="000000"/>
                </a:solidFill>
              </a:rPr>
              <a:t>Участники:</a:t>
            </a:r>
            <a:r>
              <a:rPr lang="ru-RU" altLang="ru-RU" b="1" dirty="0">
                <a:solidFill>
                  <a:srgbClr val="000000"/>
                </a:solidFill>
              </a:rPr>
              <a:t> </a:t>
            </a:r>
            <a:r>
              <a:rPr lang="ru-RU" altLang="ru-RU" sz="1400" b="1" dirty="0">
                <a:solidFill>
                  <a:srgbClr val="000000"/>
                </a:solidFill>
              </a:rPr>
              <a:t>Беларусь, Азербайджан, Киргизия, Таджикистан, Узбекистан, Азербайджан, Казахстан и ОАЭ</a:t>
            </a:r>
          </a:p>
          <a:p>
            <a:pPr lvl="0" algn="ctr"/>
            <a:endParaRPr lang="ru-RU" altLang="ru-RU" sz="1400" b="1" dirty="0">
              <a:solidFill>
                <a:srgbClr val="000000"/>
              </a:solidFill>
            </a:endParaRPr>
          </a:p>
          <a:p>
            <a:pPr lvl="0" algn="ctr"/>
            <a:r>
              <a:rPr lang="ru-RU" sz="1400" b="1" dirty="0">
                <a:solidFill>
                  <a:srgbClr val="000000"/>
                </a:solidFill>
              </a:rPr>
              <a:t>Интересующие позиции:        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</a:rPr>
              <a:t>ИТ-технологии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</a:rPr>
              <a:t>строительные материалы 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</a:rPr>
              <a:t>нефтегазовая сфера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</a:rPr>
              <a:t>продукты питания 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</a:rPr>
              <a:t>товары народного потребления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Группа 42"/>
          <p:cNvGrpSpPr/>
          <p:nvPr/>
        </p:nvGrpSpPr>
        <p:grpSpPr>
          <a:xfrm>
            <a:off x="590399" y="735192"/>
            <a:ext cx="4792305" cy="1122840"/>
            <a:chOff x="590400" y="770760"/>
            <a:chExt cx="11196000" cy="1122840"/>
          </a:xfrm>
        </p:grpSpPr>
        <p:sp>
          <p:nvSpPr>
            <p:cNvPr id="284" name="Скругленный прямоугольник 27"/>
            <p:cNvSpPr/>
            <p:nvPr/>
          </p:nvSpPr>
          <p:spPr>
            <a:xfrm>
              <a:off x="590400" y="1054080"/>
              <a:ext cx="11196000" cy="83952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endParaRPr>
            </a:p>
          </p:txBody>
        </p:sp>
        <p:sp>
          <p:nvSpPr>
            <p:cNvPr id="287" name="Прямоугольник 100"/>
            <p:cNvSpPr/>
            <p:nvPr/>
          </p:nvSpPr>
          <p:spPr>
            <a:xfrm>
              <a:off x="10475554" y="770760"/>
              <a:ext cx="469968" cy="385667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288" name="Прямоугольник 101"/>
          <p:cNvSpPr/>
          <p:nvPr/>
        </p:nvSpPr>
        <p:spPr>
          <a:xfrm>
            <a:off x="863775" y="1236959"/>
            <a:ext cx="4245551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/>
              </a:rPr>
              <a:t>УЧАСТИЕ В МЕЖДУНАРОДНЫХ ВЫСТАВКАХ И БИЗНЕС-МИССИЯХ ЦПЭ</a:t>
            </a:r>
            <a:endParaRPr kumimoji="0" lang="ru-RU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4" name="Скругленный прямоугольник 27">
            <a:extLst>
              <a:ext uri="{FF2B5EF4-FFF2-40B4-BE49-F238E27FC236}">
                <a16:creationId xmlns:a16="http://schemas.microsoft.com/office/drawing/2014/main" id="{E6CBEA8D-7474-4FC2-AD11-A2E48CA85325}"/>
              </a:ext>
            </a:extLst>
          </p:cNvPr>
          <p:cNvSpPr/>
          <p:nvPr/>
        </p:nvSpPr>
        <p:spPr>
          <a:xfrm>
            <a:off x="5795836" y="1025352"/>
            <a:ext cx="4792305" cy="839520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/>
            </a:endParaRPr>
          </a:p>
        </p:txBody>
      </p:sp>
      <p:sp>
        <p:nvSpPr>
          <p:cNvPr id="28" name="Прямоугольник 101">
            <a:extLst>
              <a:ext uri="{FF2B5EF4-FFF2-40B4-BE49-F238E27FC236}">
                <a16:creationId xmlns:a16="http://schemas.microsoft.com/office/drawing/2014/main" id="{CE086B88-8D3A-4305-8B35-4F2DCF57FC33}"/>
              </a:ext>
            </a:extLst>
          </p:cNvPr>
          <p:cNvSpPr/>
          <p:nvPr/>
        </p:nvSpPr>
        <p:spPr>
          <a:xfrm>
            <a:off x="5887784" y="1236959"/>
            <a:ext cx="4245551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/>
              </a:rPr>
              <a:t>УЧАСТИЕ В МЕЖДУНАРОДНЫХ ВЫСТАВКАХ И БИЗНЕС-МИССИЯХ РЭЦ</a:t>
            </a:r>
            <a:endParaRPr kumimoji="0" lang="ru-RU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Скругленный прямоугольник 44">
            <a:extLst>
              <a:ext uri="{FF2B5EF4-FFF2-40B4-BE49-F238E27FC236}">
                <a16:creationId xmlns:a16="http://schemas.microsoft.com/office/drawing/2014/main" id="{39FDC1FE-5EFF-95E4-5F93-6C0834306960}"/>
              </a:ext>
            </a:extLst>
          </p:cNvPr>
          <p:cNvSpPr/>
          <p:nvPr/>
        </p:nvSpPr>
        <p:spPr>
          <a:xfrm>
            <a:off x="3919080" y="819313"/>
            <a:ext cx="1737000" cy="482379"/>
          </a:xfrm>
          <a:prstGeom prst="flowChartAlternateProcess">
            <a:avLst/>
          </a:prstGeom>
          <a:solidFill>
            <a:srgbClr val="E04D39"/>
          </a:solidFill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/>
            </a:endParaRPr>
          </a:p>
        </p:txBody>
      </p:sp>
      <p:sp>
        <p:nvSpPr>
          <p:cNvPr id="6" name="Прямоугольник 134">
            <a:extLst>
              <a:ext uri="{FF2B5EF4-FFF2-40B4-BE49-F238E27FC236}">
                <a16:creationId xmlns:a16="http://schemas.microsoft.com/office/drawing/2014/main" id="{9AF271C3-14F8-788D-E1D4-FCDBFAF3C028}"/>
              </a:ext>
            </a:extLst>
          </p:cNvPr>
          <p:cNvSpPr/>
          <p:nvPr/>
        </p:nvSpPr>
        <p:spPr>
          <a:xfrm>
            <a:off x="3643513" y="882052"/>
            <a:ext cx="2356200" cy="338910"/>
          </a:xfrm>
          <a:prstGeom prst="flowChartAlternateProcess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rPr>
              <a:t>МСП</a:t>
            </a: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" name="Скругленный прямоугольник 44">
            <a:extLst>
              <a:ext uri="{FF2B5EF4-FFF2-40B4-BE49-F238E27FC236}">
                <a16:creationId xmlns:a16="http://schemas.microsoft.com/office/drawing/2014/main" id="{FAFDB018-0126-9952-BCD2-054DD35A24CF}"/>
              </a:ext>
            </a:extLst>
          </p:cNvPr>
          <p:cNvSpPr/>
          <p:nvPr/>
        </p:nvSpPr>
        <p:spPr>
          <a:xfrm>
            <a:off x="9278296" y="819313"/>
            <a:ext cx="1737000" cy="455767"/>
          </a:xfrm>
          <a:prstGeom prst="flowChartAlternateProcess">
            <a:avLst/>
          </a:prstGeom>
          <a:solidFill>
            <a:srgbClr val="E04D39"/>
          </a:solidFill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/>
            </a:endParaRPr>
          </a:p>
        </p:txBody>
      </p:sp>
      <p:sp>
        <p:nvSpPr>
          <p:cNvPr id="8" name="Прямоугольник 134">
            <a:extLst>
              <a:ext uri="{FF2B5EF4-FFF2-40B4-BE49-F238E27FC236}">
                <a16:creationId xmlns:a16="http://schemas.microsoft.com/office/drawing/2014/main" id="{C5AD512D-6394-5257-3913-74A633AECA15}"/>
              </a:ext>
            </a:extLst>
          </p:cNvPr>
          <p:cNvSpPr/>
          <p:nvPr/>
        </p:nvSpPr>
        <p:spPr>
          <a:xfrm>
            <a:off x="8939872" y="750182"/>
            <a:ext cx="2356200" cy="577273"/>
          </a:xfrm>
          <a:prstGeom prst="flowChartAlternateProcess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rPr>
              <a:t>МСП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rPr>
              <a:t>и крупный бизнес</a:t>
            </a: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9CD983-6620-46D7-95AA-E8611184AD60}"/>
              </a:ext>
            </a:extLst>
          </p:cNvPr>
          <p:cNvSpPr txBox="1"/>
          <p:nvPr/>
        </p:nvSpPr>
        <p:spPr>
          <a:xfrm>
            <a:off x="3380442" y="6211669"/>
            <a:ext cx="4630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-1" dirty="0">
                <a:solidFill>
                  <a:srgbClr val="000000"/>
                </a:solidFill>
                <a:latin typeface="Calibri"/>
              </a:rPr>
              <a:t>Получить консультацию: 8 (843) 524-90-90</a:t>
            </a:r>
          </a:p>
          <a:p>
            <a:endParaRPr lang="ru-RU" dirty="0"/>
          </a:p>
        </p:txBody>
      </p:sp>
      <p:sp>
        <p:nvSpPr>
          <p:cNvPr id="25" name="Параллелограмм 9">
            <a:extLst>
              <a:ext uri="{FF2B5EF4-FFF2-40B4-BE49-F238E27FC236}">
                <a16:creationId xmlns:a16="http://schemas.microsoft.com/office/drawing/2014/main" id="{AC9E614D-ED20-4E4B-A991-1B31BC01516F}"/>
              </a:ext>
            </a:extLst>
          </p:cNvPr>
          <p:cNvSpPr/>
          <p:nvPr/>
        </p:nvSpPr>
        <p:spPr>
          <a:xfrm>
            <a:off x="180720" y="69312"/>
            <a:ext cx="11866822" cy="712682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Calibri"/>
              <a:ea typeface="Arial"/>
            </a:endParaRPr>
          </a:p>
        </p:txBody>
      </p:sp>
      <p:sp>
        <p:nvSpPr>
          <p:cNvPr id="26" name="Прямоугольник 152">
            <a:extLst>
              <a:ext uri="{FF2B5EF4-FFF2-40B4-BE49-F238E27FC236}">
                <a16:creationId xmlns:a16="http://schemas.microsoft.com/office/drawing/2014/main" id="{5EF9403A-6412-4509-868E-9C425F5B2510}"/>
              </a:ext>
            </a:extLst>
          </p:cNvPr>
          <p:cNvSpPr/>
          <p:nvPr/>
        </p:nvSpPr>
        <p:spPr>
          <a:xfrm>
            <a:off x="84447" y="125782"/>
            <a:ext cx="12061222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/>
            <a:r>
              <a:rPr lang="ru-RU" sz="1800" b="1" strike="noStrike" cap="all" spc="-1" dirty="0" err="1">
                <a:solidFill>
                  <a:schemeClr val="lt1"/>
                </a:solidFill>
                <a:latin typeface="Arial Black"/>
                <a:ea typeface="Arial"/>
              </a:rPr>
              <a:t>неФинансовые</a:t>
            </a: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 МЕРЫ ПОДДЕРЖКИ фонда поддержки предпринимательства Республики </a:t>
            </a:r>
            <a:r>
              <a:rPr lang="ru-RU" b="1" cap="all" spc="-1" dirty="0" err="1">
                <a:solidFill>
                  <a:schemeClr val="lt1"/>
                </a:solidFill>
                <a:latin typeface="Arial Black"/>
              </a:rPr>
              <a:t>татарстан</a:t>
            </a:r>
            <a:r>
              <a:rPr lang="ru-RU" b="1" cap="all" spc="-1" dirty="0">
                <a:solidFill>
                  <a:schemeClr val="lt1"/>
                </a:solidFill>
                <a:latin typeface="Arial Black"/>
              </a:rPr>
              <a:t> ДЛЯ ЭКСПОРТНО ОРИЕНТИРОВАННЫХ ПРЕДПРИЯТИЙ</a:t>
            </a: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" name="Рисунок 30">
            <a:extLst>
              <a:ext uri="{FF2B5EF4-FFF2-40B4-BE49-F238E27FC236}">
                <a16:creationId xmlns:a16="http://schemas.microsoft.com/office/drawing/2014/main" id="{9C0B147C-2BB5-49E4-BDB2-8D354FC9F2DB}"/>
              </a:ext>
            </a:extLst>
          </p:cNvPr>
          <p:cNvPicPr/>
          <p:nvPr/>
        </p:nvPicPr>
        <p:blipFill rotWithShape="1">
          <a:blip r:embed="rId2"/>
          <a:srcRect l="22272" t="19402" r="51167" b="20431"/>
          <a:stretch/>
        </p:blipFill>
        <p:spPr>
          <a:xfrm>
            <a:off x="11050838" y="856475"/>
            <a:ext cx="1056715" cy="345811"/>
          </a:xfrm>
          <a:prstGeom prst="rect">
            <a:avLst/>
          </a:prstGeom>
          <a:ln w="0">
            <a:noFill/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3059437-4A09-4857-A179-EB8DDB23D765}"/>
              </a:ext>
            </a:extLst>
          </p:cNvPr>
          <p:cNvSpPr/>
          <p:nvPr/>
        </p:nvSpPr>
        <p:spPr>
          <a:xfrm>
            <a:off x="922327" y="6020004"/>
            <a:ext cx="4037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solidFill>
                  <a:srgbClr val="0070C0"/>
                </a:solidFill>
              </a:rPr>
              <a:t>МСП.РФ и </a:t>
            </a:r>
            <a:r>
              <a:rPr lang="en-US" u="sng" dirty="0">
                <a:solidFill>
                  <a:srgbClr val="0070C0"/>
                </a:solidFill>
              </a:rPr>
              <a:t>myexport.exportcenter.ru</a:t>
            </a:r>
            <a:r>
              <a:rPr lang="ru-RU" u="sng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78DC823-A1B5-4B88-BD3E-6516A9C434BD}"/>
              </a:ext>
            </a:extLst>
          </p:cNvPr>
          <p:cNvSpPr/>
          <p:nvPr/>
        </p:nvSpPr>
        <p:spPr>
          <a:xfrm>
            <a:off x="7417829" y="5987434"/>
            <a:ext cx="2864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0070C0"/>
                </a:solidFill>
              </a:rPr>
              <a:t>myexport.exportcenter.ru</a:t>
            </a:r>
            <a:r>
              <a:rPr lang="ru-RU" u="sng" dirty="0">
                <a:solidFill>
                  <a:srgbClr val="0070C0"/>
                </a:solidFill>
              </a:rPr>
              <a:t>  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E84EA8-B826-8DEB-AE1B-6A3B4CF5FC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467" y="5626043"/>
            <a:ext cx="924384" cy="117125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6C5BE1B-B69D-445C-ACDC-C08BFF00E37A}"/>
              </a:ext>
            </a:extLst>
          </p:cNvPr>
          <p:cNvSpPr/>
          <p:nvPr/>
        </p:nvSpPr>
        <p:spPr>
          <a:xfrm>
            <a:off x="219343" y="1888395"/>
            <a:ext cx="5369385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1400" b="1" u="sng" dirty="0">
                <a:solidFill>
                  <a:srgbClr val="0033CC"/>
                </a:solidFill>
              </a:rPr>
              <a:t>Межрегиональная бизнес-миссия в </a:t>
            </a:r>
            <a:r>
              <a:rPr lang="ru-RU" altLang="ru-RU" sz="1400" b="1" u="sng" dirty="0" err="1">
                <a:solidFill>
                  <a:srgbClr val="0033CC"/>
                </a:solidFill>
              </a:rPr>
              <a:t>г.Ижевске</a:t>
            </a:r>
            <a:r>
              <a:rPr lang="ru-RU" altLang="ru-RU" sz="1400" b="1" u="sng" dirty="0">
                <a:solidFill>
                  <a:srgbClr val="0033CC"/>
                </a:solidFill>
              </a:rPr>
              <a:t>,</a:t>
            </a:r>
          </a:p>
          <a:p>
            <a:pPr lvl="0" algn="ctr"/>
            <a:r>
              <a:rPr lang="ru-RU" altLang="ru-RU" sz="1400" b="1" dirty="0"/>
              <a:t>19-20 ноября 2025 года </a:t>
            </a:r>
          </a:p>
          <a:p>
            <a:pPr lvl="0" algn="ctr"/>
            <a:r>
              <a:rPr lang="ru-RU" altLang="ru-RU" sz="1400" b="1" dirty="0"/>
              <a:t>Участники: Казахстан, Монголия, Турция, Кыргызстан</a:t>
            </a:r>
          </a:p>
          <a:p>
            <a:pPr lvl="0" algn="ctr"/>
            <a:endParaRPr lang="ru-RU" altLang="ru-RU" sz="1400" b="1" dirty="0"/>
          </a:p>
          <a:p>
            <a:pPr lvl="0" algn="ctr"/>
            <a:r>
              <a:rPr lang="ru-RU" altLang="ru-RU" sz="1400" b="1" dirty="0"/>
              <a:t>Интересующие позиции:        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altLang="ru-RU" sz="1400" dirty="0"/>
              <a:t>Продукты деревообработки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altLang="ru-RU" sz="1400" dirty="0"/>
              <a:t>Мебель и заготовки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altLang="ru-RU" sz="1400" dirty="0"/>
              <a:t>Строительные материалы и технологии</a:t>
            </a:r>
          </a:p>
          <a:p>
            <a:pPr lvl="0" algn="ctr"/>
            <a:endParaRPr lang="ru-RU" altLang="ru-RU" sz="1400" b="1" dirty="0">
              <a:solidFill>
                <a:srgbClr val="0033CC"/>
              </a:solidFill>
            </a:endParaRPr>
          </a:p>
          <a:p>
            <a:pPr lvl="0" algn="ctr"/>
            <a:r>
              <a:rPr lang="ru-RU" altLang="ru-RU" sz="1400" b="1" u="sng" dirty="0">
                <a:solidFill>
                  <a:srgbClr val="0033CC"/>
                </a:solidFill>
              </a:rPr>
              <a:t>Межрегиональная бизнес-миссия в г. Москве, </a:t>
            </a:r>
          </a:p>
          <a:p>
            <a:pPr lvl="0" algn="ctr"/>
            <a:r>
              <a:rPr lang="ru-RU" altLang="ru-RU" sz="1400" b="1" dirty="0"/>
              <a:t>9-11 декабря 2025 года</a:t>
            </a:r>
          </a:p>
          <a:p>
            <a:pPr lvl="0" algn="ctr"/>
            <a:r>
              <a:rPr lang="ru-RU" altLang="ru-RU" sz="1400" b="1" dirty="0"/>
              <a:t>Участники: </a:t>
            </a:r>
            <a:r>
              <a:rPr lang="ru-RU" altLang="ru-RU" sz="1400" dirty="0"/>
              <a:t>Китай, Казахстан, Узбекистан, Киргизия, Иран, Алжир, Эфиопия, Марокко, Саудовская Аравия, ОАЭ, Оман, Чили, Бразилия, Аргентина и др.</a:t>
            </a:r>
          </a:p>
          <a:p>
            <a:pPr lvl="0" algn="ctr"/>
            <a:r>
              <a:rPr lang="ru-RU" altLang="ru-RU" sz="1400" b="1" dirty="0"/>
              <a:t>Интересующие позиции: </a:t>
            </a:r>
          </a:p>
          <a:p>
            <a:pPr lvl="0" algn="ctr"/>
            <a:r>
              <a:rPr lang="ru-RU" altLang="ru-RU" sz="1400" dirty="0"/>
              <a:t>FMCG - широкий спектр товаров повседневного спроса: от продуктов питания (кондитерские изделия, мясо, рыба, органическая продукция) до бытовой химии, косметики</a:t>
            </a:r>
          </a:p>
          <a:p>
            <a:pPr lvl="0" algn="ctr"/>
            <a:r>
              <a:rPr lang="ru-RU" altLang="ru-RU" sz="1400" dirty="0"/>
              <a:t>и средств гигиены.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CE11F4F-2E65-4943-8979-BE1C42C07072}"/>
              </a:ext>
            </a:extLst>
          </p:cNvPr>
          <p:cNvSpPr/>
          <p:nvPr/>
        </p:nvSpPr>
        <p:spPr>
          <a:xfrm>
            <a:off x="5634702" y="2062793"/>
            <a:ext cx="6337955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Международная выставка - </a:t>
            </a:r>
            <a:r>
              <a:rPr lang="ru-RU" sz="1400" b="1" dirty="0" err="1"/>
              <a:t>Smart</a:t>
            </a:r>
            <a:r>
              <a:rPr lang="ru-RU" sz="1400" b="1" dirty="0"/>
              <a:t> </a:t>
            </a:r>
            <a:r>
              <a:rPr lang="ru-RU" sz="1400" b="1" dirty="0" err="1"/>
              <a:t>Cities</a:t>
            </a:r>
            <a:r>
              <a:rPr lang="ru-RU" sz="1400" b="1" dirty="0"/>
              <a:t> </a:t>
            </a:r>
            <a:r>
              <a:rPr lang="ru-RU" sz="1400" b="1" dirty="0" err="1"/>
              <a:t>India</a:t>
            </a:r>
            <a:r>
              <a:rPr lang="ru-RU" sz="1400" b="1" dirty="0"/>
              <a:t> 2026 </a:t>
            </a:r>
            <a:r>
              <a:rPr lang="ru-RU" sz="1400" dirty="0"/>
              <a:t>(информационные технологии), Индия, 23.03.2026 по 25.03.2026, (прием заявок до 23.11.2025)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err="1"/>
              <a:t>Expomed</a:t>
            </a:r>
            <a:r>
              <a:rPr lang="ru-RU" sz="1400" b="1" dirty="0"/>
              <a:t> </a:t>
            </a:r>
            <a:r>
              <a:rPr lang="ru-RU" sz="1400" b="1" dirty="0" err="1"/>
              <a:t>Eurasia</a:t>
            </a:r>
            <a:r>
              <a:rPr lang="ru-RU" sz="1400" b="1" dirty="0"/>
              <a:t> 2026 - Международная стамбульская выставка медицинского анализа, диагностики, лечения, реабилитации, лабораторных продуктов, устройств, систем, технологий, оборудования и больниц, Турция, Стамбул</a:t>
            </a:r>
            <a:r>
              <a:rPr lang="ru-RU" sz="1400" dirty="0"/>
              <a:t>, 16.04.2026 по 18.04.2026 (прием заявок до - 17.12.2025).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err="1"/>
              <a:t>Egypt</a:t>
            </a:r>
            <a:r>
              <a:rPr lang="ru-RU" sz="1400" b="1" dirty="0"/>
              <a:t> </a:t>
            </a:r>
            <a:r>
              <a:rPr lang="ru-RU" sz="1400" b="1" dirty="0" err="1"/>
              <a:t>Energy</a:t>
            </a:r>
            <a:r>
              <a:rPr lang="ru-RU" sz="1400" b="1" dirty="0"/>
              <a:t> </a:t>
            </a:r>
            <a:r>
              <a:rPr lang="ru-RU" sz="1400" b="1" dirty="0" err="1"/>
              <a:t>Show</a:t>
            </a:r>
            <a:r>
              <a:rPr lang="ru-RU" sz="1400" b="1" dirty="0"/>
              <a:t> 2026 Международная энергетическая выставка, Египет, Каир </a:t>
            </a:r>
            <a:r>
              <a:rPr lang="ru-RU" sz="1400" dirty="0"/>
              <a:t>30.03.2026 по 01.04.2026 (прием заявок до – 30.11.2025).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OGU 2026 международная выставка и конференция «Нефть и газ Узбекистана», Ташкент, Узбекистан </a:t>
            </a:r>
            <a:r>
              <a:rPr lang="ru-RU" sz="1400" dirty="0"/>
              <a:t>с 12.05.2026 по 14.05.2026 (прием заявок до – 12.01.2026)</a:t>
            </a:r>
          </a:p>
        </p:txBody>
      </p:sp>
    </p:spTree>
    <p:extLst>
      <p:ext uri="{BB962C8B-B14F-4D97-AF65-F5344CB8AC3E}">
        <p14:creationId xmlns:p14="http://schemas.microsoft.com/office/powerpoint/2010/main" val="3313954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209F84-2DD1-05D0-4FBA-AE24C7490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араллелограмм 9">
            <a:extLst>
              <a:ext uri="{FF2B5EF4-FFF2-40B4-BE49-F238E27FC236}">
                <a16:creationId xmlns:a16="http://schemas.microsoft.com/office/drawing/2014/main" id="{2A0E0E57-D58B-45FB-8562-E71DAEC630C6}"/>
              </a:ext>
            </a:extLst>
          </p:cNvPr>
          <p:cNvSpPr/>
          <p:nvPr/>
        </p:nvSpPr>
        <p:spPr>
          <a:xfrm>
            <a:off x="180720" y="69312"/>
            <a:ext cx="11866822" cy="712682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Calibri"/>
              <a:ea typeface="Arial"/>
            </a:endParaRPr>
          </a:p>
        </p:txBody>
      </p:sp>
      <p:sp>
        <p:nvSpPr>
          <p:cNvPr id="296" name="Прямоугольник 2">
            <a:extLst>
              <a:ext uri="{FF2B5EF4-FFF2-40B4-BE49-F238E27FC236}">
                <a16:creationId xmlns:a16="http://schemas.microsoft.com/office/drawing/2014/main" id="{A47524F7-5B7B-E178-1516-D137C0034376}"/>
              </a:ext>
            </a:extLst>
          </p:cNvPr>
          <p:cNvSpPr/>
          <p:nvPr/>
        </p:nvSpPr>
        <p:spPr>
          <a:xfrm>
            <a:off x="180720" y="2238512"/>
            <a:ext cx="4792280" cy="181442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поиск и подбор иностранного покупателя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сопровождение переговорного процесса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формирование/актуализация коммерческого предложения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перевод презентационных материалов на иностранный язык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Страны поиска ЦПЭ: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СНГ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9" name="TextBox 18">
            <a:extLst>
              <a:ext uri="{FF2B5EF4-FFF2-40B4-BE49-F238E27FC236}">
                <a16:creationId xmlns:a16="http://schemas.microsoft.com/office/drawing/2014/main" id="{BA3DDF51-5171-AEB2-2CA9-733D6E391658}"/>
              </a:ext>
            </a:extLst>
          </p:cNvPr>
          <p:cNvSpPr/>
          <p:nvPr/>
        </p:nvSpPr>
        <p:spPr>
          <a:xfrm>
            <a:off x="171689" y="3848454"/>
            <a:ext cx="5054104" cy="169131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lang="ru-RU" sz="1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Страны поиска АО РЭЦ (17 стран):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ru-RU" i="1" spc="-1" dirty="0">
                <a:solidFill>
                  <a:srgbClr val="000000"/>
                </a:solidFill>
                <a:latin typeface="Calibri"/>
              </a:rPr>
              <a:t>Азербайджан, Армения, Белоруссия, Вьетнам, Египет, Индия, Иран, Казахстан, Киргизия, Китай, ОАЭ, Саудовская Аравия, Таджикистан, Таиланд, Турция, Узбекистан, Индонезия</a:t>
            </a:r>
          </a:p>
        </p:txBody>
      </p:sp>
      <p:grpSp>
        <p:nvGrpSpPr>
          <p:cNvPr id="310" name="Группа 45">
            <a:extLst>
              <a:ext uri="{FF2B5EF4-FFF2-40B4-BE49-F238E27FC236}">
                <a16:creationId xmlns:a16="http://schemas.microsoft.com/office/drawing/2014/main" id="{EB3EEBD2-6D04-A3D4-21C7-114EA1CCFEE1}"/>
              </a:ext>
            </a:extLst>
          </p:cNvPr>
          <p:cNvGrpSpPr/>
          <p:nvPr/>
        </p:nvGrpSpPr>
        <p:grpSpPr>
          <a:xfrm>
            <a:off x="242673" y="1394682"/>
            <a:ext cx="5095732" cy="841824"/>
            <a:chOff x="224280" y="741596"/>
            <a:chExt cx="5095732" cy="1026364"/>
          </a:xfrm>
        </p:grpSpPr>
        <p:sp>
          <p:nvSpPr>
            <p:cNvPr id="311" name="Скругленный прямоугольник 31">
              <a:extLst>
                <a:ext uri="{FF2B5EF4-FFF2-40B4-BE49-F238E27FC236}">
                  <a16:creationId xmlns:a16="http://schemas.microsoft.com/office/drawing/2014/main" id="{45336A98-3ABD-97F0-EEBE-F9708F9CD52F}"/>
                </a:ext>
              </a:extLst>
            </p:cNvPr>
            <p:cNvSpPr/>
            <p:nvPr/>
          </p:nvSpPr>
          <p:spPr>
            <a:xfrm>
              <a:off x="224280" y="936360"/>
              <a:ext cx="4653360" cy="83160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endParaRPr>
            </a:p>
          </p:txBody>
        </p:sp>
        <p:grpSp>
          <p:nvGrpSpPr>
            <p:cNvPr id="312" name="Группа 47">
              <a:extLst>
                <a:ext uri="{FF2B5EF4-FFF2-40B4-BE49-F238E27FC236}">
                  <a16:creationId xmlns:a16="http://schemas.microsoft.com/office/drawing/2014/main" id="{7F1421D6-295D-598C-4E27-EC13926E4549}"/>
                </a:ext>
              </a:extLst>
            </p:cNvPr>
            <p:cNvGrpSpPr/>
            <p:nvPr/>
          </p:nvGrpSpPr>
          <p:grpSpPr>
            <a:xfrm>
              <a:off x="3396374" y="741596"/>
              <a:ext cx="1923638" cy="786853"/>
              <a:chOff x="3396374" y="741596"/>
              <a:chExt cx="1923638" cy="786853"/>
            </a:xfrm>
          </p:grpSpPr>
          <p:sp>
            <p:nvSpPr>
              <p:cNvPr id="313" name="Скругленный прямоугольник 33">
                <a:extLst>
                  <a:ext uri="{FF2B5EF4-FFF2-40B4-BE49-F238E27FC236}">
                    <a16:creationId xmlns:a16="http://schemas.microsoft.com/office/drawing/2014/main" id="{18CCE69F-046B-3E8E-0F53-211591F56E43}"/>
                  </a:ext>
                </a:extLst>
              </p:cNvPr>
              <p:cNvSpPr/>
              <p:nvPr/>
            </p:nvSpPr>
            <p:spPr>
              <a:xfrm>
                <a:off x="3470400" y="776880"/>
                <a:ext cx="1737000" cy="641160"/>
              </a:xfrm>
              <a:prstGeom prst="flowChartAlternateProcess">
                <a:avLst/>
              </a:prstGeom>
              <a:solidFill>
                <a:srgbClr val="E04D39"/>
              </a:solidFill>
              <a:ln w="57240">
                <a:solidFill>
                  <a:srgbClr val="E04D39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1200" cap="none" spc="-1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Arial"/>
                </a:endParaRPr>
              </a:p>
            </p:txBody>
          </p:sp>
          <p:sp>
            <p:nvSpPr>
              <p:cNvPr id="314" name="Прямоугольник 110">
                <a:extLst>
                  <a:ext uri="{FF2B5EF4-FFF2-40B4-BE49-F238E27FC236}">
                    <a16:creationId xmlns:a16="http://schemas.microsoft.com/office/drawing/2014/main" id="{E92E85D4-515E-9562-F82E-731E2966E6A8}"/>
                  </a:ext>
                </a:extLst>
              </p:cNvPr>
              <p:cNvSpPr/>
              <p:nvPr/>
            </p:nvSpPr>
            <p:spPr>
              <a:xfrm>
                <a:off x="3396374" y="741596"/>
                <a:ext cx="1923638" cy="786853"/>
              </a:xfrm>
              <a:prstGeom prst="flowChartAlternateProcess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square" lIns="90000" tIns="45000" rIns="90000" bIns="4500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1200" cap="none" spc="-1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Arial"/>
                  </a:rPr>
                  <a:t>МСП + крупный бизнес</a:t>
                </a:r>
                <a:endParaRPr kumimoji="0" lang="ru-RU" sz="1600" b="0" i="0" u="none" strike="noStrike" kern="1200" cap="none" spc="-1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sp>
        <p:nvSpPr>
          <p:cNvPr id="315" name="Прямоугольник 111">
            <a:extLst>
              <a:ext uri="{FF2B5EF4-FFF2-40B4-BE49-F238E27FC236}">
                <a16:creationId xmlns:a16="http://schemas.microsoft.com/office/drawing/2014/main" id="{0AC8244D-E24B-E2FA-7A5B-A1A0FA9595B9}"/>
              </a:ext>
            </a:extLst>
          </p:cNvPr>
          <p:cNvSpPr/>
          <p:nvPr/>
        </p:nvSpPr>
        <p:spPr>
          <a:xfrm>
            <a:off x="1248910" y="1720223"/>
            <a:ext cx="212508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6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Arial"/>
              </a:rPr>
              <a:t>ПОИСК ПОКУПАТЕЛЯ</a:t>
            </a:r>
            <a:endParaRPr kumimoji="0" lang="ru-RU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316" name="Группа 49">
            <a:extLst>
              <a:ext uri="{FF2B5EF4-FFF2-40B4-BE49-F238E27FC236}">
                <a16:creationId xmlns:a16="http://schemas.microsoft.com/office/drawing/2014/main" id="{502EF87F-6770-9C4E-17F6-520994A1543A}"/>
              </a:ext>
            </a:extLst>
          </p:cNvPr>
          <p:cNvGrpSpPr/>
          <p:nvPr/>
        </p:nvGrpSpPr>
        <p:grpSpPr>
          <a:xfrm>
            <a:off x="6205529" y="1321221"/>
            <a:ext cx="5362402" cy="982748"/>
            <a:chOff x="6536160" y="724680"/>
            <a:chExt cx="5362402" cy="1111680"/>
          </a:xfrm>
        </p:grpSpPr>
        <p:sp>
          <p:nvSpPr>
            <p:cNvPr id="317" name="Скругленный прямоугольник 34">
              <a:extLst>
                <a:ext uri="{FF2B5EF4-FFF2-40B4-BE49-F238E27FC236}">
                  <a16:creationId xmlns:a16="http://schemas.microsoft.com/office/drawing/2014/main" id="{B6212F43-328C-8D12-F05B-5BC53CB33C2F}"/>
                </a:ext>
              </a:extLst>
            </p:cNvPr>
            <p:cNvSpPr/>
            <p:nvPr/>
          </p:nvSpPr>
          <p:spPr>
            <a:xfrm>
              <a:off x="6536160" y="1047600"/>
              <a:ext cx="4653360" cy="78876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endParaRPr>
            </a:p>
          </p:txBody>
        </p:sp>
        <p:grpSp>
          <p:nvGrpSpPr>
            <p:cNvPr id="318" name="Группа 50">
              <a:extLst>
                <a:ext uri="{FF2B5EF4-FFF2-40B4-BE49-F238E27FC236}">
                  <a16:creationId xmlns:a16="http://schemas.microsoft.com/office/drawing/2014/main" id="{85F16915-2D90-F0C6-2E60-9B254D69B71E}"/>
                </a:ext>
              </a:extLst>
            </p:cNvPr>
            <p:cNvGrpSpPr/>
            <p:nvPr/>
          </p:nvGrpSpPr>
          <p:grpSpPr>
            <a:xfrm>
              <a:off x="9542362" y="724680"/>
              <a:ext cx="2356200" cy="608040"/>
              <a:chOff x="9542362" y="724680"/>
              <a:chExt cx="2356200" cy="608040"/>
            </a:xfrm>
          </p:grpSpPr>
          <p:sp>
            <p:nvSpPr>
              <p:cNvPr id="319" name="Скругленный прямоугольник 35">
                <a:extLst>
                  <a:ext uri="{FF2B5EF4-FFF2-40B4-BE49-F238E27FC236}">
                    <a16:creationId xmlns:a16="http://schemas.microsoft.com/office/drawing/2014/main" id="{E66EF1D9-BB7B-1001-4022-E01197C24CB2}"/>
                  </a:ext>
                </a:extLst>
              </p:cNvPr>
              <p:cNvSpPr/>
              <p:nvPr/>
            </p:nvSpPr>
            <p:spPr>
              <a:xfrm>
                <a:off x="9777960" y="724680"/>
                <a:ext cx="1737000" cy="608040"/>
              </a:xfrm>
              <a:prstGeom prst="flowChartAlternateProcess">
                <a:avLst/>
              </a:prstGeom>
              <a:solidFill>
                <a:srgbClr val="E04D39"/>
              </a:solidFill>
              <a:ln w="57240">
                <a:solidFill>
                  <a:srgbClr val="E04D39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1200" cap="none" spc="-1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Arial"/>
                </a:endParaRPr>
              </a:p>
            </p:txBody>
          </p:sp>
          <p:sp>
            <p:nvSpPr>
              <p:cNvPr id="320" name="Прямоугольник 112">
                <a:extLst>
                  <a:ext uri="{FF2B5EF4-FFF2-40B4-BE49-F238E27FC236}">
                    <a16:creationId xmlns:a16="http://schemas.microsoft.com/office/drawing/2014/main" id="{D8F9F942-90DF-93E7-B7FF-521D5452B10C}"/>
                  </a:ext>
                </a:extLst>
              </p:cNvPr>
              <p:cNvSpPr/>
              <p:nvPr/>
            </p:nvSpPr>
            <p:spPr>
              <a:xfrm>
                <a:off x="9542362" y="828887"/>
                <a:ext cx="2356200" cy="407014"/>
              </a:xfrm>
              <a:prstGeom prst="flowChartAlternateProcess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1" i="0" u="none" strike="noStrike" kern="1200" cap="none" spc="-1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Arial"/>
                  </a:rPr>
                  <a:t>МСП</a:t>
                </a:r>
                <a:endParaRPr kumimoji="0" lang="ru-RU" sz="1800" b="0" i="0" u="none" strike="noStrike" kern="1200" cap="none" spc="-1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sp>
        <p:nvSpPr>
          <p:cNvPr id="41" name="Прямоугольник 111">
            <a:extLst>
              <a:ext uri="{FF2B5EF4-FFF2-40B4-BE49-F238E27FC236}">
                <a16:creationId xmlns:a16="http://schemas.microsoft.com/office/drawing/2014/main" id="{6F5FA24D-A8D0-4D1D-B077-5CD59F14230C}"/>
              </a:ext>
            </a:extLst>
          </p:cNvPr>
          <p:cNvSpPr/>
          <p:nvPr/>
        </p:nvSpPr>
        <p:spPr>
          <a:xfrm>
            <a:off x="6246306" y="1887745"/>
            <a:ext cx="4571806" cy="3524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-6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</a:rPr>
              <a:t>МАРКЕТИНГОВЫЕ/ПАТЕНТНЫЕ ИССЛЕДОВАНИЯ</a:t>
            </a:r>
            <a:endParaRPr kumimoji="0" lang="ru-RU" sz="17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2" name="Прямоугольник 2">
            <a:extLst>
              <a:ext uri="{FF2B5EF4-FFF2-40B4-BE49-F238E27FC236}">
                <a16:creationId xmlns:a16="http://schemas.microsoft.com/office/drawing/2014/main" id="{1DE6870C-B22D-4E05-893A-BFD8574B1237}"/>
              </a:ext>
            </a:extLst>
          </p:cNvPr>
          <p:cNvSpPr/>
          <p:nvPr/>
        </p:nvSpPr>
        <p:spPr>
          <a:xfrm>
            <a:off x="5780160" y="2347400"/>
            <a:ext cx="5177880" cy="11988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Индивидуальные маркетинговые исследования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Индивидуальные патентные исследования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до 80% затрат,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но не более 300 тыс. руб. на МСП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Скругленный прямоугольник 34">
            <a:extLst>
              <a:ext uri="{FF2B5EF4-FFF2-40B4-BE49-F238E27FC236}">
                <a16:creationId xmlns:a16="http://schemas.microsoft.com/office/drawing/2014/main" id="{744FEB68-0C68-4491-B8E1-AE4A53EA686D}"/>
              </a:ext>
            </a:extLst>
          </p:cNvPr>
          <p:cNvSpPr/>
          <p:nvPr/>
        </p:nvSpPr>
        <p:spPr>
          <a:xfrm>
            <a:off x="6205529" y="3425267"/>
            <a:ext cx="4653360" cy="788760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/>
            </a:endParaRPr>
          </a:p>
        </p:txBody>
      </p:sp>
      <p:sp>
        <p:nvSpPr>
          <p:cNvPr id="53" name="Прямоугольник 113">
            <a:extLst>
              <a:ext uri="{FF2B5EF4-FFF2-40B4-BE49-F238E27FC236}">
                <a16:creationId xmlns:a16="http://schemas.microsoft.com/office/drawing/2014/main" id="{6F20BEF3-AA68-4028-8331-A893443B4E04}"/>
              </a:ext>
            </a:extLst>
          </p:cNvPr>
          <p:cNvSpPr/>
          <p:nvPr/>
        </p:nvSpPr>
        <p:spPr>
          <a:xfrm>
            <a:off x="6235822" y="3525884"/>
            <a:ext cx="4653944" cy="61409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-6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Arial"/>
              </a:rPr>
              <a:t>СЕРТИФИКАЦИЯ/ОФО</a:t>
            </a:r>
            <a:r>
              <a:rPr lang="ru-RU" sz="1700" b="1" spc="-60" dirty="0">
                <a:solidFill>
                  <a:srgbClr val="1D1D1B"/>
                </a:solidFill>
                <a:latin typeface="Calibri"/>
                <a:ea typeface="Arial"/>
              </a:rPr>
              <a:t>Р</a:t>
            </a:r>
            <a:r>
              <a:rPr kumimoji="0" lang="ru-RU" sz="1700" b="1" i="0" u="none" strike="noStrike" kern="1200" cap="none" spc="-6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Arial"/>
              </a:rPr>
              <a:t>МЛЕНИЕ ПРАВ НА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-6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Arial"/>
              </a:rPr>
              <a:t>РЕЗУЛЬТАТЫ ИНТЕЛЛЕКТУАЛЬНОЙ ДЕЯТЕЛЬНОСТИ</a:t>
            </a:r>
            <a:endParaRPr kumimoji="0" lang="ru-RU" sz="17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4" name="Прямоугольник 114">
            <a:extLst>
              <a:ext uri="{FF2B5EF4-FFF2-40B4-BE49-F238E27FC236}">
                <a16:creationId xmlns:a16="http://schemas.microsoft.com/office/drawing/2014/main" id="{C52D3665-83FA-45FD-A848-058DE41E173E}"/>
              </a:ext>
            </a:extLst>
          </p:cNvPr>
          <p:cNvSpPr/>
          <p:nvPr/>
        </p:nvSpPr>
        <p:spPr>
          <a:xfrm>
            <a:off x="6235822" y="4290580"/>
            <a:ext cx="4653360" cy="13835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Стандартизация, сертификация, разрешения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Оформление прав на результаты интеллектуальной деятельности и приравненные к ним средства индивидуализации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до 80%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до 70% затрат,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но не более 1 млн. руб. на МСП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Скругленный прямоугольник 44">
            <a:extLst>
              <a:ext uri="{FF2B5EF4-FFF2-40B4-BE49-F238E27FC236}">
                <a16:creationId xmlns:a16="http://schemas.microsoft.com/office/drawing/2014/main" id="{FCED1389-7116-2F81-5E20-44108BA27D93}"/>
              </a:ext>
            </a:extLst>
          </p:cNvPr>
          <p:cNvSpPr/>
          <p:nvPr/>
        </p:nvSpPr>
        <p:spPr>
          <a:xfrm>
            <a:off x="9447329" y="1312090"/>
            <a:ext cx="1737000" cy="511920"/>
          </a:xfrm>
          <a:prstGeom prst="flowChartAlternateProcess">
            <a:avLst/>
          </a:prstGeom>
          <a:solidFill>
            <a:srgbClr val="E04D39"/>
          </a:solidFill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/>
            </a:endParaRPr>
          </a:p>
        </p:txBody>
      </p:sp>
      <p:sp>
        <p:nvSpPr>
          <p:cNvPr id="6" name="Прямоугольник 134">
            <a:extLst>
              <a:ext uri="{FF2B5EF4-FFF2-40B4-BE49-F238E27FC236}">
                <a16:creationId xmlns:a16="http://schemas.microsoft.com/office/drawing/2014/main" id="{92B5D2B6-40A6-0CB5-A9FE-99FC6E68CFE9}"/>
              </a:ext>
            </a:extLst>
          </p:cNvPr>
          <p:cNvSpPr/>
          <p:nvPr/>
        </p:nvSpPr>
        <p:spPr>
          <a:xfrm>
            <a:off x="9211731" y="1430545"/>
            <a:ext cx="2356200" cy="338910"/>
          </a:xfrm>
          <a:prstGeom prst="flowChartAlternateProcess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rPr>
              <a:t>МСП</a:t>
            </a: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" name="Скругленный прямоугольник 44">
            <a:extLst>
              <a:ext uri="{FF2B5EF4-FFF2-40B4-BE49-F238E27FC236}">
                <a16:creationId xmlns:a16="http://schemas.microsoft.com/office/drawing/2014/main" id="{67948806-E320-7912-8ED4-FE4CF9E647DB}"/>
              </a:ext>
            </a:extLst>
          </p:cNvPr>
          <p:cNvSpPr/>
          <p:nvPr/>
        </p:nvSpPr>
        <p:spPr>
          <a:xfrm>
            <a:off x="10101625" y="3209226"/>
            <a:ext cx="1737000" cy="511920"/>
          </a:xfrm>
          <a:prstGeom prst="flowChartAlternateProcess">
            <a:avLst/>
          </a:prstGeom>
          <a:solidFill>
            <a:srgbClr val="E04D39"/>
          </a:solidFill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/>
            </a:endParaRPr>
          </a:p>
        </p:txBody>
      </p:sp>
      <p:sp>
        <p:nvSpPr>
          <p:cNvPr id="10" name="Прямоугольник 134">
            <a:extLst>
              <a:ext uri="{FF2B5EF4-FFF2-40B4-BE49-F238E27FC236}">
                <a16:creationId xmlns:a16="http://schemas.microsoft.com/office/drawing/2014/main" id="{38D0BD0A-1BAA-80A4-65B9-298AB8D8FFEA}"/>
              </a:ext>
            </a:extLst>
          </p:cNvPr>
          <p:cNvSpPr/>
          <p:nvPr/>
        </p:nvSpPr>
        <p:spPr>
          <a:xfrm>
            <a:off x="9899773" y="3290865"/>
            <a:ext cx="2356200" cy="338910"/>
          </a:xfrm>
          <a:prstGeom prst="flowChartAlternateProcess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rPr>
              <a:t>МСП</a:t>
            </a: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833E4A-6D39-4803-9940-FCD1C9A6C287}"/>
              </a:ext>
            </a:extLst>
          </p:cNvPr>
          <p:cNvSpPr txBox="1"/>
          <p:nvPr/>
        </p:nvSpPr>
        <p:spPr>
          <a:xfrm>
            <a:off x="3101760" y="6211669"/>
            <a:ext cx="535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-1" dirty="0">
                <a:solidFill>
                  <a:srgbClr val="000000"/>
                </a:solidFill>
                <a:latin typeface="Calibri"/>
              </a:rPr>
              <a:t>Получить консультацию: 8 (843) 524-90-90</a:t>
            </a:r>
          </a:p>
          <a:p>
            <a:endParaRPr lang="ru-RU" dirty="0"/>
          </a:p>
        </p:txBody>
      </p:sp>
      <p:sp>
        <p:nvSpPr>
          <p:cNvPr id="47" name="Прямоугольник 152">
            <a:extLst>
              <a:ext uri="{FF2B5EF4-FFF2-40B4-BE49-F238E27FC236}">
                <a16:creationId xmlns:a16="http://schemas.microsoft.com/office/drawing/2014/main" id="{812ED27F-A912-4069-9FA4-1387D5FB153D}"/>
              </a:ext>
            </a:extLst>
          </p:cNvPr>
          <p:cNvSpPr/>
          <p:nvPr/>
        </p:nvSpPr>
        <p:spPr>
          <a:xfrm>
            <a:off x="84447" y="125782"/>
            <a:ext cx="12061222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/>
            <a:r>
              <a:rPr lang="ru-RU" sz="1800" b="1" strike="noStrike" cap="all" spc="-1" dirty="0" err="1">
                <a:solidFill>
                  <a:schemeClr val="lt1"/>
                </a:solidFill>
                <a:latin typeface="Arial Black"/>
                <a:ea typeface="Arial"/>
              </a:rPr>
              <a:t>неФинансовые</a:t>
            </a: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 МЕРЫ ПОДДЕРЖКИ фонда поддержки предпринимательства Республики </a:t>
            </a:r>
            <a:r>
              <a:rPr lang="ru-RU" b="1" cap="all" spc="-1" dirty="0" err="1">
                <a:solidFill>
                  <a:schemeClr val="lt1"/>
                </a:solidFill>
                <a:latin typeface="Arial Black"/>
              </a:rPr>
              <a:t>татарстан</a:t>
            </a:r>
            <a:r>
              <a:rPr lang="ru-RU" b="1" cap="all" spc="-1" dirty="0">
                <a:solidFill>
                  <a:schemeClr val="lt1"/>
                </a:solidFill>
                <a:latin typeface="Arial Black"/>
              </a:rPr>
              <a:t> ДЛЯ ЭКСПОРТНО ОРИЕНТИРОВАННЫХ ПРЕДПРИЯТИЙ</a:t>
            </a: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0" name="Рисунок 30">
            <a:extLst>
              <a:ext uri="{FF2B5EF4-FFF2-40B4-BE49-F238E27FC236}">
                <a16:creationId xmlns:a16="http://schemas.microsoft.com/office/drawing/2014/main" id="{854B7FF8-0167-43A4-99A4-DAAF55CDD32E}"/>
              </a:ext>
            </a:extLst>
          </p:cNvPr>
          <p:cNvPicPr/>
          <p:nvPr/>
        </p:nvPicPr>
        <p:blipFill rotWithShape="1">
          <a:blip r:embed="rId2"/>
          <a:srcRect l="22272" t="19402" r="51167" b="20431"/>
          <a:stretch/>
        </p:blipFill>
        <p:spPr>
          <a:xfrm>
            <a:off x="10990827" y="847668"/>
            <a:ext cx="1056715" cy="345811"/>
          </a:xfrm>
          <a:prstGeom prst="rect">
            <a:avLst/>
          </a:prstGeom>
          <a:ln w="0">
            <a:noFill/>
          </a:ln>
        </p:spPr>
      </p:pic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5FA639AF-1F54-43FB-AFD5-C747B28BACF5}"/>
              </a:ext>
            </a:extLst>
          </p:cNvPr>
          <p:cNvSpPr/>
          <p:nvPr/>
        </p:nvSpPr>
        <p:spPr>
          <a:xfrm>
            <a:off x="3423681" y="5980341"/>
            <a:ext cx="4037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solidFill>
                  <a:srgbClr val="0070C0"/>
                </a:solidFill>
              </a:rPr>
              <a:t>МСП.РФ и </a:t>
            </a:r>
            <a:r>
              <a:rPr lang="en-US" u="sng" dirty="0">
                <a:solidFill>
                  <a:srgbClr val="0070C0"/>
                </a:solidFill>
              </a:rPr>
              <a:t>myexport.exportcenter.ru</a:t>
            </a:r>
            <a:r>
              <a:rPr lang="ru-RU" u="sng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3E84EA8-B826-8DEB-AE1B-6A3B4CF5FC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997" y="4900211"/>
            <a:ext cx="1521003" cy="192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841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D65C79-79F9-F728-EBBC-9DE997395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Прямоугольник 2">
            <a:extLst>
              <a:ext uri="{FF2B5EF4-FFF2-40B4-BE49-F238E27FC236}">
                <a16:creationId xmlns:a16="http://schemas.microsoft.com/office/drawing/2014/main" id="{DB4B510C-3888-6AFA-499F-611B550E28CC}"/>
              </a:ext>
            </a:extLst>
          </p:cNvPr>
          <p:cNvSpPr/>
          <p:nvPr/>
        </p:nvSpPr>
        <p:spPr>
          <a:xfrm>
            <a:off x="173340" y="1680192"/>
            <a:ext cx="5708986" cy="156820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mbria"/>
                <a:cs typeface="Calibri" panose="020F0502020204030204" pitchFamily="34" charset="0"/>
              </a:rPr>
              <a:t>Предстоящие затраты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mbria"/>
                <a:cs typeface="Calibri" panose="020F0502020204030204" pitchFamily="34" charset="0"/>
              </a:rPr>
              <a:t>Организация и осуществление транспортировки, погрузочно-разгрузочных работ, перегрузки с одного транспорта на другой, сортировки, консолидации, разукрупнения, маркировки,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mbria"/>
                <a:cs typeface="Calibri" panose="020F0502020204030204" pitchFamily="34" charset="0"/>
              </a:rPr>
              <a:t>паллетирования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mbria"/>
                <a:cs typeface="Calibri" panose="020F0502020204030204" pitchFamily="34" charset="0"/>
              </a:rPr>
              <a:t>, переупаковки на территории РФ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до 50% затрат, но не более 1 млн. руб. на МСП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03" name="Группа 37">
            <a:extLst>
              <a:ext uri="{FF2B5EF4-FFF2-40B4-BE49-F238E27FC236}">
                <a16:creationId xmlns:a16="http://schemas.microsoft.com/office/drawing/2014/main" id="{E34055E1-F271-E906-635A-1464E49BCDF9}"/>
              </a:ext>
            </a:extLst>
          </p:cNvPr>
          <p:cNvGrpSpPr/>
          <p:nvPr/>
        </p:nvGrpSpPr>
        <p:grpSpPr>
          <a:xfrm>
            <a:off x="311760" y="4858560"/>
            <a:ext cx="5370120" cy="1637640"/>
            <a:chOff x="311760" y="4858560"/>
            <a:chExt cx="5370120" cy="1637640"/>
          </a:xfrm>
        </p:grpSpPr>
        <p:sp>
          <p:nvSpPr>
            <p:cNvPr id="304" name="TextBox 17">
              <a:extLst>
                <a:ext uri="{FF2B5EF4-FFF2-40B4-BE49-F238E27FC236}">
                  <a16:creationId xmlns:a16="http://schemas.microsoft.com/office/drawing/2014/main" id="{1EA86DD4-DE29-75D9-FF69-9D8A9B29457A}"/>
                </a:ext>
              </a:extLst>
            </p:cNvPr>
            <p:cNvSpPr/>
            <p:nvPr/>
          </p:nvSpPr>
          <p:spPr>
            <a:xfrm>
              <a:off x="366120" y="4858560"/>
              <a:ext cx="5302440" cy="364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endParaRPr>
            </a:p>
          </p:txBody>
        </p:sp>
        <p:sp>
          <p:nvSpPr>
            <p:cNvPr id="305" name="Блок-схема: альтернативный процесс 7">
              <a:extLst>
                <a:ext uri="{FF2B5EF4-FFF2-40B4-BE49-F238E27FC236}">
                  <a16:creationId xmlns:a16="http://schemas.microsoft.com/office/drawing/2014/main" id="{0A586B0D-B497-7926-9064-2084246E6128}"/>
                </a:ext>
              </a:extLst>
            </p:cNvPr>
            <p:cNvSpPr/>
            <p:nvPr/>
          </p:nvSpPr>
          <p:spPr>
            <a:xfrm>
              <a:off x="1257480" y="5106240"/>
              <a:ext cx="197640" cy="38196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endParaRPr>
            </a:p>
          </p:txBody>
        </p:sp>
        <p:sp>
          <p:nvSpPr>
            <p:cNvPr id="306" name="Прямоугольник 107">
              <a:extLst>
                <a:ext uri="{FF2B5EF4-FFF2-40B4-BE49-F238E27FC236}">
                  <a16:creationId xmlns:a16="http://schemas.microsoft.com/office/drawing/2014/main" id="{FFDD4C52-400C-AB41-D687-C557B9A0C4F3}"/>
                </a:ext>
              </a:extLst>
            </p:cNvPr>
            <p:cNvSpPr/>
            <p:nvPr/>
          </p:nvSpPr>
          <p:spPr>
            <a:xfrm>
              <a:off x="1977120" y="5121720"/>
              <a:ext cx="180360" cy="365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Arial"/>
              </a:endParaRPr>
            </a:p>
          </p:txBody>
        </p:sp>
        <p:sp>
          <p:nvSpPr>
            <p:cNvPr id="307" name="Прямоугольник 108">
              <a:extLst>
                <a:ext uri="{FF2B5EF4-FFF2-40B4-BE49-F238E27FC236}">
                  <a16:creationId xmlns:a16="http://schemas.microsoft.com/office/drawing/2014/main" id="{E2D405B3-EACE-A3AD-1420-DBF16796EF5C}"/>
                </a:ext>
              </a:extLst>
            </p:cNvPr>
            <p:cNvSpPr/>
            <p:nvPr/>
          </p:nvSpPr>
          <p:spPr>
            <a:xfrm>
              <a:off x="396000" y="5668920"/>
              <a:ext cx="5285880" cy="579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endParaRPr>
            </a:p>
          </p:txBody>
        </p:sp>
        <p:sp>
          <p:nvSpPr>
            <p:cNvPr id="308" name="Прямоугольник 109">
              <a:extLst>
                <a:ext uri="{FF2B5EF4-FFF2-40B4-BE49-F238E27FC236}">
                  <a16:creationId xmlns:a16="http://schemas.microsoft.com/office/drawing/2014/main" id="{D26E5116-9688-16CA-41FD-5CE552A2F5C6}"/>
                </a:ext>
              </a:extLst>
            </p:cNvPr>
            <p:cNvSpPr/>
            <p:nvPr/>
          </p:nvSpPr>
          <p:spPr>
            <a:xfrm>
              <a:off x="311760" y="6131520"/>
              <a:ext cx="535680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-1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Arial"/>
                </a:rPr>
                <a:t> </a:t>
              </a:r>
              <a:endPara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311" name="Скругленный прямоугольник 31">
            <a:extLst>
              <a:ext uri="{FF2B5EF4-FFF2-40B4-BE49-F238E27FC236}">
                <a16:creationId xmlns:a16="http://schemas.microsoft.com/office/drawing/2014/main" id="{44561446-2D6D-5942-F02D-EFC70A7E2259}"/>
              </a:ext>
            </a:extLst>
          </p:cNvPr>
          <p:cNvSpPr/>
          <p:nvPr/>
        </p:nvSpPr>
        <p:spPr>
          <a:xfrm>
            <a:off x="224280" y="922236"/>
            <a:ext cx="4653360" cy="757955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/>
            </a:endParaRPr>
          </a:p>
        </p:txBody>
      </p:sp>
      <p:sp>
        <p:nvSpPr>
          <p:cNvPr id="315" name="Прямоугольник 111">
            <a:extLst>
              <a:ext uri="{FF2B5EF4-FFF2-40B4-BE49-F238E27FC236}">
                <a16:creationId xmlns:a16="http://schemas.microsoft.com/office/drawing/2014/main" id="{369D760B-4D87-869F-46E8-2FE085CCF5D3}"/>
              </a:ext>
            </a:extLst>
          </p:cNvPr>
          <p:cNvSpPr/>
          <p:nvPr/>
        </p:nvSpPr>
        <p:spPr>
          <a:xfrm>
            <a:off x="1123740" y="1041537"/>
            <a:ext cx="2311380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6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Arial"/>
              </a:rPr>
              <a:t>СОФИНАНСИРОВАНИЕ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6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Arial"/>
              </a:rPr>
              <a:t> ТРАНСПОРТИРОВКИ</a:t>
            </a:r>
            <a:endParaRPr kumimoji="0" lang="ru-RU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17" name="Скругленный прямоугольник 34">
            <a:extLst>
              <a:ext uri="{FF2B5EF4-FFF2-40B4-BE49-F238E27FC236}">
                <a16:creationId xmlns:a16="http://schemas.microsoft.com/office/drawing/2014/main" id="{88C535D2-5D9A-90BB-D1F5-0FF066E80793}"/>
              </a:ext>
            </a:extLst>
          </p:cNvPr>
          <p:cNvSpPr/>
          <p:nvPr/>
        </p:nvSpPr>
        <p:spPr>
          <a:xfrm>
            <a:off x="5933266" y="1369665"/>
            <a:ext cx="4653360" cy="788760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/>
            </a:endParaRPr>
          </a:p>
        </p:txBody>
      </p:sp>
      <p:sp>
        <p:nvSpPr>
          <p:cNvPr id="321" name="Прямоугольник 113">
            <a:extLst>
              <a:ext uri="{FF2B5EF4-FFF2-40B4-BE49-F238E27FC236}">
                <a16:creationId xmlns:a16="http://schemas.microsoft.com/office/drawing/2014/main" id="{93C79382-BCFC-9F57-326C-400E0F216984}"/>
              </a:ext>
            </a:extLst>
          </p:cNvPr>
          <p:cNvSpPr/>
          <p:nvPr/>
        </p:nvSpPr>
        <p:spPr>
          <a:xfrm>
            <a:off x="6981619" y="1480171"/>
            <a:ext cx="2116903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lvl="0" algn="ctr">
              <a:defRPr/>
            </a:pPr>
            <a:r>
              <a:rPr lang="ru-RU" b="1" spc="-60" dirty="0">
                <a:solidFill>
                  <a:srgbClr val="1D1D1B"/>
                </a:solidFill>
                <a:latin typeface="Calibri"/>
                <a:ea typeface="Arial"/>
              </a:rPr>
              <a:t>РАЗМЕЩЕНИЕ </a:t>
            </a:r>
          </a:p>
          <a:p>
            <a:pPr lvl="0" algn="ctr">
              <a:defRPr/>
            </a:pPr>
            <a:r>
              <a:rPr lang="ru-RU" b="1" spc="-60" dirty="0">
                <a:solidFill>
                  <a:srgbClr val="1D1D1B"/>
                </a:solidFill>
                <a:latin typeface="Calibri"/>
                <a:ea typeface="Arial"/>
              </a:rPr>
              <a:t>В ПАВИЛЬОНАХ АПК</a:t>
            </a:r>
            <a:endParaRPr lang="ru-RU" spc="-1" dirty="0">
              <a:solidFill>
                <a:srgbClr val="000000"/>
              </a:solidFill>
            </a:endParaRPr>
          </a:p>
        </p:txBody>
      </p:sp>
      <p:sp>
        <p:nvSpPr>
          <p:cNvPr id="322" name="Прямоугольник 114">
            <a:extLst>
              <a:ext uri="{FF2B5EF4-FFF2-40B4-BE49-F238E27FC236}">
                <a16:creationId xmlns:a16="http://schemas.microsoft.com/office/drawing/2014/main" id="{BC842DFE-7623-B430-37A8-947B56F61270}"/>
              </a:ext>
            </a:extLst>
          </p:cNvPr>
          <p:cNvSpPr/>
          <p:nvPr/>
        </p:nvSpPr>
        <p:spPr>
          <a:xfrm>
            <a:off x="165960" y="4429950"/>
            <a:ext cx="5356800" cy="181442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highlight>
                  <a:srgbClr val="FFFFFF"/>
                </a:highlight>
                <a:uLnTx/>
                <a:uFillTx/>
                <a:latin typeface="Arial"/>
                <a:cs typeface="Arial"/>
              </a:rPr>
              <a:t>АПК: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От 25% до 100% фактических понесенных затрат при ее транспортировке до конечного покупателя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Старт приема заявок: март 2026 г.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highlight>
                  <a:srgbClr val="FFFFFF"/>
                </a:highlight>
                <a:uLnTx/>
                <a:uFillTx/>
                <a:latin typeface="Arial"/>
                <a:cs typeface="Arial"/>
                <a:sym typeface="Cambria"/>
              </a:rPr>
              <a:t>ПРОМПРОДУКЦИЯ: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До 60% фактически понесённых затрат, но не более 11% стоимости продукции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highlight>
                  <a:srgbClr val="FFFFFF"/>
                </a:highlight>
                <a:uLnTx/>
                <a:uFillTx/>
                <a:latin typeface="Arial"/>
                <a:cs typeface="Arial"/>
                <a:sym typeface="Cambria"/>
              </a:rPr>
              <a:t>ЛПК: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До 60% затрат на поставку промышленной продукции ЛПК (до 30% произведенной в СФО и ДФО)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Старт </a:t>
            </a:r>
            <a:r>
              <a:rPr lang="ru-RU" sz="1400" b="1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п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риема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заявок: март 2026 г.</a:t>
            </a:r>
          </a:p>
        </p:txBody>
      </p:sp>
      <p:sp>
        <p:nvSpPr>
          <p:cNvPr id="40" name="Скругленный прямоугольник 34">
            <a:extLst>
              <a:ext uri="{FF2B5EF4-FFF2-40B4-BE49-F238E27FC236}">
                <a16:creationId xmlns:a16="http://schemas.microsoft.com/office/drawing/2014/main" id="{F992AB2F-80C3-4B53-945A-219AE1F8EA04}"/>
              </a:ext>
            </a:extLst>
          </p:cNvPr>
          <p:cNvSpPr/>
          <p:nvPr/>
        </p:nvSpPr>
        <p:spPr>
          <a:xfrm>
            <a:off x="311760" y="3752167"/>
            <a:ext cx="4653360" cy="660353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/>
            </a:endParaRPr>
          </a:p>
        </p:txBody>
      </p:sp>
      <p:sp>
        <p:nvSpPr>
          <p:cNvPr id="44" name="Прямоугольник 113">
            <a:extLst>
              <a:ext uri="{FF2B5EF4-FFF2-40B4-BE49-F238E27FC236}">
                <a16:creationId xmlns:a16="http://schemas.microsoft.com/office/drawing/2014/main" id="{01CA5366-668A-43CE-9E77-9EF19AB1DB49}"/>
              </a:ext>
            </a:extLst>
          </p:cNvPr>
          <p:cNvSpPr/>
          <p:nvPr/>
        </p:nvSpPr>
        <p:spPr>
          <a:xfrm>
            <a:off x="1021001" y="3777776"/>
            <a:ext cx="3059918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6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Arial"/>
              </a:rPr>
              <a:t>КОМПЕНСАЦИЯ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6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Arial"/>
              </a:rPr>
              <a:t>ЗАТРАТ НА ТРАНСПОРТИРОВКУ</a:t>
            </a:r>
            <a:endParaRPr kumimoji="0" lang="ru-RU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5" name="Прямоугольник 125">
            <a:extLst>
              <a:ext uri="{FF2B5EF4-FFF2-40B4-BE49-F238E27FC236}">
                <a16:creationId xmlns:a16="http://schemas.microsoft.com/office/drawing/2014/main" id="{90E6BF50-529E-4324-9710-781B7E3A800D}"/>
              </a:ext>
            </a:extLst>
          </p:cNvPr>
          <p:cNvSpPr/>
          <p:nvPr/>
        </p:nvSpPr>
        <p:spPr>
          <a:xfrm>
            <a:off x="5888321" y="2218073"/>
            <a:ext cx="5991919" cy="23068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/>
              </a:rPr>
              <a:t>Основные преимущества при размещении: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/>
              </a:rPr>
              <a:t>бесплатная инфраструктура павильонов (площади, оборудование, содержание павильона, стендов и иного оборудования);</a:t>
            </a:r>
            <a:endParaRPr kumimoji="0" lang="ru-RU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ru-RU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/>
              </a:rPr>
              <a:t>продвижение и маркетинговая поддержка павильонов со стороны РЭЦ;</a:t>
            </a:r>
            <a:endParaRPr kumimoji="0" lang="ru-RU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ru-RU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/>
              </a:rPr>
              <a:t>поиск потенциальных покупателей со стороны РЭЦ;</a:t>
            </a:r>
            <a:endParaRPr kumimoji="0" lang="ru-RU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ru-RU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/>
              </a:rPr>
              <a:t>помощь в проведении промо-акций со стороны РЭЦ в рамках павильона.</a:t>
            </a:r>
            <a:endParaRPr kumimoji="0" lang="ru-RU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6" name="TextBox 21">
            <a:extLst>
              <a:ext uri="{FF2B5EF4-FFF2-40B4-BE49-F238E27FC236}">
                <a16:creationId xmlns:a16="http://schemas.microsoft.com/office/drawing/2014/main" id="{422CC51B-C551-417D-B4C5-FC754BE6EC6D}"/>
              </a:ext>
            </a:extLst>
          </p:cNvPr>
          <p:cNvSpPr/>
          <p:nvPr/>
        </p:nvSpPr>
        <p:spPr>
          <a:xfrm>
            <a:off x="5868720" y="4425618"/>
            <a:ext cx="477828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/>
              </a:rPr>
              <a:t>Страны: </a:t>
            </a:r>
            <a:r>
              <a:rPr kumimoji="0" lang="ru-RU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/>
              </a:rPr>
              <a:t>Китай, Вьетнам, ОАЭ, Египет, Саудовская Аравия, Турция.</a:t>
            </a:r>
            <a:endParaRPr kumimoji="0" lang="ru-RU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2" name="Рисунок 30">
            <a:extLst>
              <a:ext uri="{FF2B5EF4-FFF2-40B4-BE49-F238E27FC236}">
                <a16:creationId xmlns:a16="http://schemas.microsoft.com/office/drawing/2014/main" id="{3D4CA16C-309E-8C7E-0A6F-87585463BB45}"/>
              </a:ext>
            </a:extLst>
          </p:cNvPr>
          <p:cNvPicPr/>
          <p:nvPr/>
        </p:nvPicPr>
        <p:blipFill>
          <a:blip r:embed="rId2"/>
          <a:srcRect l="20614" t="-15142" r="48762" b="922"/>
          <a:stretch/>
        </p:blipFill>
        <p:spPr>
          <a:xfrm>
            <a:off x="10352585" y="579874"/>
            <a:ext cx="1624492" cy="784721"/>
          </a:xfrm>
          <a:prstGeom prst="rect">
            <a:avLst/>
          </a:prstGeom>
          <a:ln w="0">
            <a:noFill/>
          </a:ln>
        </p:spPr>
      </p:pic>
      <p:sp>
        <p:nvSpPr>
          <p:cNvPr id="3" name="Скругленный прямоугольник 44">
            <a:extLst>
              <a:ext uri="{FF2B5EF4-FFF2-40B4-BE49-F238E27FC236}">
                <a16:creationId xmlns:a16="http://schemas.microsoft.com/office/drawing/2014/main" id="{E236CBB2-8E24-8CB3-BF18-93AEFA7F3962}"/>
              </a:ext>
            </a:extLst>
          </p:cNvPr>
          <p:cNvSpPr/>
          <p:nvPr/>
        </p:nvSpPr>
        <p:spPr>
          <a:xfrm>
            <a:off x="3666034" y="818282"/>
            <a:ext cx="1737000" cy="490920"/>
          </a:xfrm>
          <a:prstGeom prst="flowChartAlternateProcess">
            <a:avLst/>
          </a:prstGeom>
          <a:solidFill>
            <a:srgbClr val="E04D39"/>
          </a:solidFill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/>
            </a:endParaRPr>
          </a:p>
        </p:txBody>
      </p:sp>
      <p:sp>
        <p:nvSpPr>
          <p:cNvPr id="4" name="Прямоугольник 134">
            <a:extLst>
              <a:ext uri="{FF2B5EF4-FFF2-40B4-BE49-F238E27FC236}">
                <a16:creationId xmlns:a16="http://schemas.microsoft.com/office/drawing/2014/main" id="{443DD1A1-CACA-E9EE-4047-674E80515912}"/>
              </a:ext>
            </a:extLst>
          </p:cNvPr>
          <p:cNvSpPr/>
          <p:nvPr/>
        </p:nvSpPr>
        <p:spPr>
          <a:xfrm>
            <a:off x="3410172" y="908478"/>
            <a:ext cx="2356200" cy="338910"/>
          </a:xfrm>
          <a:prstGeom prst="flowChartAlternateProcess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rPr>
              <a:t>МСП</a:t>
            </a: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Скругленный прямоугольник 44">
            <a:extLst>
              <a:ext uri="{FF2B5EF4-FFF2-40B4-BE49-F238E27FC236}">
                <a16:creationId xmlns:a16="http://schemas.microsoft.com/office/drawing/2014/main" id="{7CEDF664-5284-FD8E-B4B9-C42D2E1166AD}"/>
              </a:ext>
            </a:extLst>
          </p:cNvPr>
          <p:cNvSpPr/>
          <p:nvPr/>
        </p:nvSpPr>
        <p:spPr>
          <a:xfrm>
            <a:off x="3614220" y="3548338"/>
            <a:ext cx="1737000" cy="511920"/>
          </a:xfrm>
          <a:prstGeom prst="flowChartAlternateProcess">
            <a:avLst/>
          </a:prstGeom>
          <a:solidFill>
            <a:srgbClr val="E04D39"/>
          </a:solidFill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/>
            </a:endParaRPr>
          </a:p>
        </p:txBody>
      </p:sp>
      <p:sp>
        <p:nvSpPr>
          <p:cNvPr id="6" name="Прямоугольник 134">
            <a:extLst>
              <a:ext uri="{FF2B5EF4-FFF2-40B4-BE49-F238E27FC236}">
                <a16:creationId xmlns:a16="http://schemas.microsoft.com/office/drawing/2014/main" id="{7E0C82CC-463D-39CF-F9CA-601CC79CCC1C}"/>
              </a:ext>
            </a:extLst>
          </p:cNvPr>
          <p:cNvSpPr/>
          <p:nvPr/>
        </p:nvSpPr>
        <p:spPr>
          <a:xfrm>
            <a:off x="3344920" y="3512050"/>
            <a:ext cx="2356200" cy="577273"/>
          </a:xfrm>
          <a:prstGeom prst="flowChartAlternateProcess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rPr>
              <a:t>МСП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rPr>
              <a:t>и крупный бизнес</a:t>
            </a: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" name="Скругленный прямоугольник 44">
            <a:extLst>
              <a:ext uri="{FF2B5EF4-FFF2-40B4-BE49-F238E27FC236}">
                <a16:creationId xmlns:a16="http://schemas.microsoft.com/office/drawing/2014/main" id="{0C42EEAC-D1FE-9F17-4884-1F7C466BBE32}"/>
              </a:ext>
            </a:extLst>
          </p:cNvPr>
          <p:cNvSpPr/>
          <p:nvPr/>
        </p:nvSpPr>
        <p:spPr>
          <a:xfrm>
            <a:off x="9435471" y="1235652"/>
            <a:ext cx="1737000" cy="511920"/>
          </a:xfrm>
          <a:prstGeom prst="flowChartAlternateProcess">
            <a:avLst/>
          </a:prstGeom>
          <a:solidFill>
            <a:srgbClr val="E04D39"/>
          </a:solidFill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/>
            </a:endParaRPr>
          </a:p>
        </p:txBody>
      </p:sp>
      <p:sp>
        <p:nvSpPr>
          <p:cNvPr id="8" name="Прямоугольник 134">
            <a:extLst>
              <a:ext uri="{FF2B5EF4-FFF2-40B4-BE49-F238E27FC236}">
                <a16:creationId xmlns:a16="http://schemas.microsoft.com/office/drawing/2014/main" id="{E4AA22AA-77E2-D767-D182-F8CCC918D15B}"/>
              </a:ext>
            </a:extLst>
          </p:cNvPr>
          <p:cNvSpPr/>
          <p:nvPr/>
        </p:nvSpPr>
        <p:spPr>
          <a:xfrm>
            <a:off x="9125871" y="1246872"/>
            <a:ext cx="2356200" cy="577273"/>
          </a:xfrm>
          <a:prstGeom prst="flowChartAlternateProcess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rPr>
              <a:t>МСП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rPr>
              <a:t>и крупный бизнес</a:t>
            </a: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445D92-67B9-4A51-A475-7564D2CC3187}"/>
              </a:ext>
            </a:extLst>
          </p:cNvPr>
          <p:cNvSpPr txBox="1"/>
          <p:nvPr/>
        </p:nvSpPr>
        <p:spPr>
          <a:xfrm>
            <a:off x="4080920" y="6346332"/>
            <a:ext cx="4393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-1" dirty="0">
                <a:solidFill>
                  <a:srgbClr val="000000"/>
                </a:solidFill>
                <a:latin typeface="Calibri"/>
              </a:rPr>
              <a:t>Получить консультацию: 8 (843) 524-90-90</a:t>
            </a:r>
          </a:p>
          <a:p>
            <a:endParaRPr lang="ru-RU" dirty="0"/>
          </a:p>
        </p:txBody>
      </p:sp>
      <p:sp>
        <p:nvSpPr>
          <p:cNvPr id="32" name="Параллелограмм 9">
            <a:extLst>
              <a:ext uri="{FF2B5EF4-FFF2-40B4-BE49-F238E27FC236}">
                <a16:creationId xmlns:a16="http://schemas.microsoft.com/office/drawing/2014/main" id="{40953996-52B6-438C-8C3B-FB2A1EFCADAD}"/>
              </a:ext>
            </a:extLst>
          </p:cNvPr>
          <p:cNvSpPr/>
          <p:nvPr/>
        </p:nvSpPr>
        <p:spPr>
          <a:xfrm>
            <a:off x="180720" y="69312"/>
            <a:ext cx="11866822" cy="712682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Calibri"/>
              <a:ea typeface="Arial"/>
            </a:endParaRPr>
          </a:p>
        </p:txBody>
      </p:sp>
      <p:sp>
        <p:nvSpPr>
          <p:cNvPr id="33" name="Прямоугольник 152">
            <a:extLst>
              <a:ext uri="{FF2B5EF4-FFF2-40B4-BE49-F238E27FC236}">
                <a16:creationId xmlns:a16="http://schemas.microsoft.com/office/drawing/2014/main" id="{F24908A7-DC4C-4142-B9EF-10C4FA9B79EC}"/>
              </a:ext>
            </a:extLst>
          </p:cNvPr>
          <p:cNvSpPr/>
          <p:nvPr/>
        </p:nvSpPr>
        <p:spPr>
          <a:xfrm>
            <a:off x="84447" y="125782"/>
            <a:ext cx="12061222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/>
            <a:r>
              <a:rPr lang="ru-RU" sz="1800" b="1" strike="noStrike" cap="all" spc="-1" dirty="0" err="1">
                <a:solidFill>
                  <a:schemeClr val="lt1"/>
                </a:solidFill>
                <a:latin typeface="Arial Black"/>
                <a:ea typeface="Arial"/>
              </a:rPr>
              <a:t>неФинансовые</a:t>
            </a: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 МЕРЫ ПОДДЕРЖКИ фонда поддержки предпринимательства Республики </a:t>
            </a:r>
            <a:r>
              <a:rPr lang="ru-RU" b="1" cap="all" spc="-1" dirty="0" err="1">
                <a:solidFill>
                  <a:schemeClr val="lt1"/>
                </a:solidFill>
                <a:latin typeface="Arial Black"/>
              </a:rPr>
              <a:t>татарстан</a:t>
            </a:r>
            <a:r>
              <a:rPr lang="ru-RU" b="1" cap="all" spc="-1" dirty="0">
                <a:solidFill>
                  <a:schemeClr val="lt1"/>
                </a:solidFill>
                <a:latin typeface="Arial Black"/>
              </a:rPr>
              <a:t> ДЛЯ ЭКСПОРТНО ОРИЕНТИРОВАННЫХ ПРЕДПРИЯТИЙ</a:t>
            </a: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40F988C2-A76E-4914-8AC8-BA8E8371B634}"/>
              </a:ext>
            </a:extLst>
          </p:cNvPr>
          <p:cNvSpPr/>
          <p:nvPr/>
        </p:nvSpPr>
        <p:spPr>
          <a:xfrm>
            <a:off x="1506008" y="6183552"/>
            <a:ext cx="2864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0070C0"/>
                </a:solidFill>
              </a:rPr>
              <a:t>myexport.exportcenter.ru</a:t>
            </a:r>
            <a:r>
              <a:rPr lang="ru-RU" u="sng" dirty="0">
                <a:solidFill>
                  <a:srgbClr val="0070C0"/>
                </a:solidFill>
              </a:rPr>
              <a:t>  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3546D43A-7177-4289-B120-35F29394C6CE}"/>
              </a:ext>
            </a:extLst>
          </p:cNvPr>
          <p:cNvSpPr/>
          <p:nvPr/>
        </p:nvSpPr>
        <p:spPr>
          <a:xfrm>
            <a:off x="6878103" y="5008497"/>
            <a:ext cx="2864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0070C0"/>
                </a:solidFill>
              </a:rPr>
              <a:t>myexport.exportcenter.ru</a:t>
            </a:r>
            <a:r>
              <a:rPr lang="ru-RU" u="sng" dirty="0">
                <a:solidFill>
                  <a:srgbClr val="0070C0"/>
                </a:solidFill>
              </a:rPr>
              <a:t>  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9011810D-2525-4E3C-8097-D9800FFB8F81}"/>
              </a:ext>
            </a:extLst>
          </p:cNvPr>
          <p:cNvSpPr/>
          <p:nvPr/>
        </p:nvSpPr>
        <p:spPr>
          <a:xfrm>
            <a:off x="927733" y="3129914"/>
            <a:ext cx="4037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solidFill>
                  <a:srgbClr val="0070C0"/>
                </a:solidFill>
              </a:rPr>
              <a:t>МСП.РФ и </a:t>
            </a:r>
            <a:r>
              <a:rPr lang="en-US" u="sng" dirty="0">
                <a:solidFill>
                  <a:srgbClr val="0070C0"/>
                </a:solidFill>
              </a:rPr>
              <a:t>myexport.exportcenter.ru</a:t>
            </a:r>
            <a:r>
              <a:rPr lang="ru-RU" u="sng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3E84EA8-B826-8DEB-AE1B-6A3B4CF5FC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609" y="4672650"/>
            <a:ext cx="1724737" cy="218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033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Прямоугольник 85"/>
          <p:cNvSpPr/>
          <p:nvPr/>
        </p:nvSpPr>
        <p:spPr>
          <a:xfrm>
            <a:off x="6079298" y="952057"/>
            <a:ext cx="5189040" cy="70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МИКРОФИНАНСОВЫЙ ПРОДУКТ</a:t>
            </a: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«Поддержка СВО»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Скругленный прямоугольник 13"/>
          <p:cNvSpPr/>
          <p:nvPr/>
        </p:nvSpPr>
        <p:spPr>
          <a:xfrm>
            <a:off x="5758677" y="955656"/>
            <a:ext cx="5019557" cy="675063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B5C3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106" name="Прямоугольник 86"/>
          <p:cNvSpPr/>
          <p:nvPr/>
        </p:nvSpPr>
        <p:spPr>
          <a:xfrm>
            <a:off x="7497137" y="2124429"/>
            <a:ext cx="1452619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от </a:t>
            </a:r>
            <a:r>
              <a:rPr lang="ru-RU" sz="1400" b="1" strike="noStrike" spc="-1" dirty="0">
                <a:solidFill>
                  <a:srgbClr val="C00000"/>
                </a:solidFill>
                <a:latin typeface="Calibri"/>
                <a:ea typeface="Arial"/>
              </a:rPr>
              <a:t>300 тысяч 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4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до </a:t>
            </a:r>
            <a:r>
              <a:rPr lang="ru-RU" sz="1400" b="1" strike="noStrike" spc="-1" dirty="0">
                <a:solidFill>
                  <a:srgbClr val="C00000"/>
                </a:solidFill>
                <a:latin typeface="Calibri"/>
                <a:ea typeface="Arial"/>
              </a:rPr>
              <a:t>5 млн </a:t>
            </a:r>
            <a:r>
              <a:rPr lang="ru-RU" sz="14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рублей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Прямоугольник 87"/>
          <p:cNvSpPr/>
          <p:nvPr/>
        </p:nvSpPr>
        <p:spPr>
          <a:xfrm>
            <a:off x="7552465" y="2745348"/>
            <a:ext cx="1614201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от </a:t>
            </a:r>
            <a:r>
              <a:rPr lang="ru-RU" sz="1400" b="1" strike="noStrike" spc="-1" dirty="0">
                <a:solidFill>
                  <a:srgbClr val="C00000"/>
                </a:solidFill>
                <a:latin typeface="Calibri"/>
                <a:ea typeface="Arial"/>
              </a:rPr>
              <a:t>3</a:t>
            </a:r>
            <a:r>
              <a:rPr lang="ru-RU" sz="1400" b="1" strike="noStrike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ru-RU" sz="14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до </a:t>
            </a:r>
            <a:r>
              <a:rPr lang="ru-RU" sz="1400" b="1" strike="noStrike" spc="-1" dirty="0">
                <a:solidFill>
                  <a:srgbClr val="C00000"/>
                </a:solidFill>
                <a:latin typeface="Calibri"/>
                <a:ea typeface="Arial"/>
              </a:rPr>
              <a:t>36</a:t>
            </a:r>
            <a:r>
              <a:rPr lang="ru-RU" sz="14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 месяцев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Прямоугольник 88"/>
          <p:cNvSpPr/>
          <p:nvPr/>
        </p:nvSpPr>
        <p:spPr>
          <a:xfrm>
            <a:off x="7552465" y="3202712"/>
            <a:ext cx="341784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C00000"/>
                </a:solidFill>
                <a:latin typeface="Calibri"/>
                <a:ea typeface="Arial"/>
              </a:rPr>
              <a:t>1% годовых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9" name="Picture 26" descr="https://stomatologspb.ru/wp-content/uploads/ruble_PNG26.png"/>
          <p:cNvPicPr/>
          <p:nvPr/>
        </p:nvPicPr>
        <p:blipFill>
          <a:blip r:embed="rId2"/>
          <a:stretch/>
        </p:blipFill>
        <p:spPr>
          <a:xfrm>
            <a:off x="6953797" y="2160435"/>
            <a:ext cx="358560" cy="358560"/>
          </a:xfrm>
          <a:prstGeom prst="rect">
            <a:avLst/>
          </a:prstGeom>
          <a:ln w="0">
            <a:noFill/>
          </a:ln>
        </p:spPr>
      </p:pic>
      <p:pic>
        <p:nvPicPr>
          <p:cNvPr id="110" name="Picture 27" descr="https://xn----8sbkdgnibjafxdci9g.xn--p1ai/wp-content/uploads/2019/12/srok-obuchenija.png"/>
          <p:cNvPicPr/>
          <p:nvPr/>
        </p:nvPicPr>
        <p:blipFill>
          <a:blip r:embed="rId3"/>
          <a:stretch/>
        </p:blipFill>
        <p:spPr>
          <a:xfrm>
            <a:off x="6991386" y="2736467"/>
            <a:ext cx="358560" cy="358560"/>
          </a:xfrm>
          <a:prstGeom prst="rect">
            <a:avLst/>
          </a:prstGeom>
          <a:ln w="0">
            <a:noFill/>
          </a:ln>
        </p:spPr>
      </p:pic>
      <p:pic>
        <p:nvPicPr>
          <p:cNvPr id="111" name="Picture 28" descr="https://xn--b1aqpp2b.xn----8sbg5beewf.xn--p1ai/images/9519f396-be5f-62ad-b139-a010fd802c7a.png"/>
          <p:cNvPicPr/>
          <p:nvPr/>
        </p:nvPicPr>
        <p:blipFill>
          <a:blip r:embed="rId4"/>
          <a:stretch/>
        </p:blipFill>
        <p:spPr>
          <a:xfrm>
            <a:off x="6991386" y="3202712"/>
            <a:ext cx="386280" cy="358560"/>
          </a:xfrm>
          <a:prstGeom prst="rect">
            <a:avLst/>
          </a:prstGeom>
          <a:ln w="0">
            <a:noFill/>
          </a:ln>
        </p:spPr>
      </p:pic>
      <p:sp>
        <p:nvSpPr>
          <p:cNvPr id="112" name="Прямоугольник 89"/>
          <p:cNvSpPr/>
          <p:nvPr/>
        </p:nvSpPr>
        <p:spPr>
          <a:xfrm>
            <a:off x="5972347" y="2186169"/>
            <a:ext cx="79667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СУММА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Прямоугольник 90"/>
          <p:cNvSpPr/>
          <p:nvPr/>
        </p:nvSpPr>
        <p:spPr>
          <a:xfrm>
            <a:off x="6005219" y="2766115"/>
            <a:ext cx="59482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СРОК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Прямоугольник 91"/>
          <p:cNvSpPr/>
          <p:nvPr/>
        </p:nvSpPr>
        <p:spPr>
          <a:xfrm>
            <a:off x="6005219" y="3226490"/>
            <a:ext cx="771535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СТАВКА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30">
            <a:extLst>
              <a:ext uri="{FF2B5EF4-FFF2-40B4-BE49-F238E27FC236}">
                <a16:creationId xmlns:a16="http://schemas.microsoft.com/office/drawing/2014/main" id="{CE253DB0-2B71-E49D-AA8F-F7E2C0F6AD4A}"/>
              </a:ext>
            </a:extLst>
          </p:cNvPr>
          <p:cNvPicPr/>
          <p:nvPr/>
        </p:nvPicPr>
        <p:blipFill>
          <a:blip r:embed="rId5"/>
          <a:srcRect l="20614" t="-15142" r="48762" b="922"/>
          <a:stretch/>
        </p:blipFill>
        <p:spPr>
          <a:xfrm>
            <a:off x="9726618" y="689285"/>
            <a:ext cx="1541720" cy="576560"/>
          </a:xfrm>
          <a:prstGeom prst="rect">
            <a:avLst/>
          </a:prstGeom>
          <a:ln w="0">
            <a:noFill/>
          </a:ln>
        </p:spPr>
      </p:pic>
      <p:sp>
        <p:nvSpPr>
          <p:cNvPr id="5" name="Параллелограмм 7">
            <a:extLst>
              <a:ext uri="{FF2B5EF4-FFF2-40B4-BE49-F238E27FC236}">
                <a16:creationId xmlns:a16="http://schemas.microsoft.com/office/drawing/2014/main" id="{119876F5-5DED-B6B4-BE66-6A1FCF47FC09}"/>
              </a:ext>
            </a:extLst>
          </p:cNvPr>
          <p:cNvSpPr/>
          <p:nvPr/>
        </p:nvSpPr>
        <p:spPr>
          <a:xfrm>
            <a:off x="595461" y="115650"/>
            <a:ext cx="10829520" cy="70056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Финансовые МЕРЫ ПОДДЕРЖКИ фонда поддержки предпринимательства Республики </a:t>
            </a:r>
            <a:r>
              <a:rPr lang="ru-RU" sz="1800" b="1" strike="noStrike" cap="all" spc="-1" dirty="0" err="1">
                <a:solidFill>
                  <a:schemeClr val="lt1"/>
                </a:solidFill>
                <a:latin typeface="Arial Black"/>
                <a:ea typeface="Arial"/>
              </a:rPr>
              <a:t>татарстан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7E0029-A036-F627-A015-CF29B77FE0CF}"/>
              </a:ext>
            </a:extLst>
          </p:cNvPr>
          <p:cNvSpPr txBox="1"/>
          <p:nvPr/>
        </p:nvSpPr>
        <p:spPr>
          <a:xfrm>
            <a:off x="6015411" y="3834894"/>
            <a:ext cx="16449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1" spc="-1" dirty="0">
                <a:solidFill>
                  <a:srgbClr val="562212"/>
                </a:solidFill>
                <a:latin typeface="Calibri"/>
              </a:rPr>
              <a:t>ОБЕСПЕЧЕНИЕ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" name="Рисунок 35">
            <a:extLst>
              <a:ext uri="{FF2B5EF4-FFF2-40B4-BE49-F238E27FC236}">
                <a16:creationId xmlns:a16="http://schemas.microsoft.com/office/drawing/2014/main" id="{E428A8D8-122A-490E-8C35-E93A384A5F8E}"/>
              </a:ext>
            </a:extLst>
          </p:cNvPr>
          <p:cNvPicPr/>
          <p:nvPr/>
        </p:nvPicPr>
        <p:blipFill>
          <a:blip r:embed="rId6"/>
          <a:srcRect t="1691" r="61227"/>
          <a:stretch/>
        </p:blipFill>
        <p:spPr>
          <a:xfrm>
            <a:off x="319842" y="1069390"/>
            <a:ext cx="4262673" cy="5331960"/>
          </a:xfrm>
          <a:prstGeom prst="rect">
            <a:avLst/>
          </a:prstGeom>
          <a:ln w="0">
            <a:noFill/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44CBF7E-30E3-4A23-BE54-DFD9AD4E905F}"/>
              </a:ext>
            </a:extLst>
          </p:cNvPr>
          <p:cNvSpPr txBox="1"/>
          <p:nvPr/>
        </p:nvSpPr>
        <p:spPr>
          <a:xfrm>
            <a:off x="402294" y="1661981"/>
            <a:ext cx="36337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Подать заявку: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chemeClr val="lt1"/>
                </a:solidFill>
                <a:latin typeface="Calibri"/>
                <a:ea typeface="Arial"/>
              </a:rPr>
              <a:t>на Цифровой платформе МСП.РФ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4DBC8D-6F06-4F2A-91F7-D532B1C446EA}"/>
              </a:ext>
            </a:extLst>
          </p:cNvPr>
          <p:cNvSpPr txBox="1"/>
          <p:nvPr/>
        </p:nvSpPr>
        <p:spPr>
          <a:xfrm>
            <a:off x="402287" y="2442949"/>
            <a:ext cx="29354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8 (843) 222-90-62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2BB5EA1-DD56-4F13-A686-80CC6DAF1877}"/>
              </a:ext>
            </a:extLst>
          </p:cNvPr>
          <p:cNvSpPr txBox="1"/>
          <p:nvPr/>
        </p:nvSpPr>
        <p:spPr>
          <a:xfrm>
            <a:off x="7552465" y="3834894"/>
            <a:ext cx="426267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880" algn="just" defTabSz="914400">
              <a:lnSpc>
                <a:spcPct val="100000"/>
              </a:lnSpc>
              <a:tabLst>
                <a:tab pos="27036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– поручительство Гарантийного Фонда РТ 70% от суммы микрозайма + поручительство физического лица либо индивидуального предпринимателя, либо юридического лица;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20880" algn="just" defTabSz="914400">
              <a:lnSpc>
                <a:spcPct val="100000"/>
              </a:lnSpc>
              <a:tabLst>
                <a:tab pos="27036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- залог имущества стоимостью (с учетом К 0,7) не менее 100% от суммы микрозайма;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20880" algn="just" defTabSz="914400">
              <a:lnSpc>
                <a:spcPct val="100000"/>
              </a:lnSpc>
              <a:tabLst>
                <a:tab pos="27036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- поручительство Гарантийного Фонда РТ до 70% от суммы микрозайма + залог имущества стоимостью (с учетом К 0,7) не менее 30% от суммы микрозайма.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Rectangle 12"/>
          <p:cNvSpPr/>
          <p:nvPr/>
        </p:nvSpPr>
        <p:spPr>
          <a:xfrm>
            <a:off x="4659840" y="1177560"/>
            <a:ext cx="3992040" cy="1240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 anchor="t">
            <a:spAutoFit/>
          </a:bodyPr>
          <a:lstStyle/>
          <a:p>
            <a:pPr marL="12600" algn="ctr">
              <a:lnSpc>
                <a:spcPct val="101000"/>
              </a:lnSpc>
              <a:spcBef>
                <a:spcPts val="99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00B050"/>
                </a:solidFill>
                <a:latin typeface="Calibri"/>
                <a:ea typeface="Arial"/>
              </a:rPr>
              <a:t>ПОРУЧИТЕЛЬСТВО СУБЪЕКТАМ МСП И САМОЗАНЯТЫМ ГРАЖДАНАМ, НЕ РАСПОЛАГАЮЩИМ ДОСТАТОЧНЫМ ЗАЛОГОВЫМ ОБЕСПЕЧЕНИЕМ ПРИ ПОЛУЧЕНИИ КРЕДИТА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4" name="AutoShape 5"/>
          <p:cNvSpPr/>
          <p:nvPr/>
        </p:nvSpPr>
        <p:spPr>
          <a:xfrm>
            <a:off x="177480" y="231840"/>
            <a:ext cx="782280" cy="472680"/>
          </a:xfrm>
          <a:custGeom>
            <a:avLst/>
            <a:gdLst>
              <a:gd name="textAreaLeft" fmla="*/ 0 w 782280"/>
              <a:gd name="textAreaRight" fmla="*/ 784440 w 782280"/>
              <a:gd name="textAreaTop" fmla="*/ 0 h 472680"/>
              <a:gd name="textAreaBottom" fmla="*/ 474840 h 472680"/>
            </a:gdLst>
            <a:ahLst/>
            <a:cxnLst/>
            <a:rect l="textAreaLeft" t="textAreaTop" r="textAreaRight" b="textAreaBottom"/>
            <a:pathLst>
              <a:path w="784225" h="474663">
                <a:moveTo>
                  <a:pt x="0" y="1320"/>
                </a:moveTo>
                <a:lnTo>
                  <a:pt x="1171" y="0"/>
                </a:lnTo>
                <a:lnTo>
                  <a:pt x="2178" y="0"/>
                </a:lnTo>
                <a:lnTo>
                  <a:pt x="1007" y="1320"/>
                </a:lnTo>
                <a:lnTo>
                  <a:pt x="0" y="1320"/>
                </a:lnTo>
                <a:close/>
              </a:path>
            </a:pathLst>
          </a:custGeom>
          <a:solidFill>
            <a:srgbClr val="E04D3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85" name="Rectangle 13"/>
          <p:cNvSpPr/>
          <p:nvPr/>
        </p:nvSpPr>
        <p:spPr>
          <a:xfrm>
            <a:off x="423360" y="271440"/>
            <a:ext cx="182520" cy="706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86" name="AutoShape 6"/>
          <p:cNvSpPr/>
          <p:nvPr/>
        </p:nvSpPr>
        <p:spPr>
          <a:xfrm>
            <a:off x="996480" y="235080"/>
            <a:ext cx="10827000" cy="466560"/>
          </a:xfrm>
          <a:custGeom>
            <a:avLst/>
            <a:gdLst>
              <a:gd name="textAreaLeft" fmla="*/ 0 w 10827000"/>
              <a:gd name="textAreaRight" fmla="*/ 10829160 w 10827000"/>
              <a:gd name="textAreaTop" fmla="*/ 0 h 466560"/>
              <a:gd name="textAreaBottom" fmla="*/ 468720 h 466560"/>
            </a:gdLst>
            <a:ahLst/>
            <a:cxnLst/>
            <a:rect l="textAreaLeft" t="textAreaTop" r="textAreaRight" b="textAreaBottom"/>
            <a:pathLst>
              <a:path w="10829925" h="468313">
                <a:moveTo>
                  <a:pt x="0" y="1301"/>
                </a:moveTo>
                <a:lnTo>
                  <a:pt x="29089" y="0"/>
                </a:lnTo>
                <a:lnTo>
                  <a:pt x="30082" y="0"/>
                </a:lnTo>
                <a:lnTo>
                  <a:pt x="993" y="1301"/>
                </a:lnTo>
                <a:lnTo>
                  <a:pt x="0" y="1301"/>
                </a:lnTo>
                <a:close/>
              </a:path>
            </a:pathLst>
          </a:custGeom>
          <a:solidFill>
            <a:srgbClr val="E04D3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87" name="Rectangle 14"/>
          <p:cNvSpPr/>
          <p:nvPr/>
        </p:nvSpPr>
        <p:spPr>
          <a:xfrm>
            <a:off x="1998360" y="438120"/>
            <a:ext cx="87778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7920" algn="ctr">
              <a:lnSpc>
                <a:spcPct val="100000"/>
              </a:lnSpc>
              <a:spcBef>
                <a:spcPts val="74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FFFFFF"/>
                </a:solidFill>
                <a:latin typeface="Arial Black"/>
                <a:ea typeface="Arial"/>
              </a:rPr>
              <a:t>НО «ГАРАНТИЙНЫЙ ФОНД РЕСПУБЛИКИ ТАТАРСТАН»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8" name="Rectangle 15"/>
          <p:cNvSpPr/>
          <p:nvPr/>
        </p:nvSpPr>
        <p:spPr>
          <a:xfrm>
            <a:off x="4552200" y="2868120"/>
            <a:ext cx="7304760" cy="3127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Основные условия предоставления поручительств: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 dirty="0">
                <a:solidFill>
                  <a:srgbClr val="00B050"/>
                </a:solidFill>
                <a:latin typeface="Times New Roman"/>
                <a:ea typeface="Arial"/>
              </a:rPr>
              <a:t>на пополнение оборотных средств, рефинансирование: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18108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–  сумма поручительства </a:t>
            </a:r>
            <a:r>
              <a:rPr lang="ru-RU" sz="1800" b="1" strike="noStrike" spc="-1" dirty="0">
                <a:solidFill>
                  <a:srgbClr val="00B050"/>
                </a:solidFill>
                <a:latin typeface="Times New Roman"/>
                <a:ea typeface="Arial"/>
              </a:rPr>
              <a:t>до 70 млн руб. 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(на одного заемщика/группу связанных заемщиков);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 dirty="0">
                <a:solidFill>
                  <a:srgbClr val="00B050"/>
                </a:solidFill>
                <a:latin typeface="Times New Roman"/>
                <a:ea typeface="DejaVu Sans"/>
              </a:rPr>
              <a:t>на инвестиционные проекты и вложения во внеоборотные активы: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18108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– сумма поручительства </a:t>
            </a:r>
            <a:r>
              <a:rPr lang="ru-RU" sz="1800" b="1" strike="noStrike" spc="-1" dirty="0">
                <a:solidFill>
                  <a:srgbClr val="00B050"/>
                </a:solidFill>
                <a:latin typeface="Times New Roman"/>
                <a:ea typeface="Arial"/>
              </a:rPr>
              <a:t>до 100 млн руб. 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(на одного заемщика);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18108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– сумма поручительства </a:t>
            </a:r>
            <a:r>
              <a:rPr lang="ru-RU" sz="1800" b="1" strike="noStrike" spc="-1" dirty="0">
                <a:solidFill>
                  <a:srgbClr val="00B050"/>
                </a:solidFill>
                <a:latin typeface="Times New Roman"/>
                <a:ea typeface="Arial"/>
              </a:rPr>
              <a:t>до 120 млн руб. 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(на группу связанных заемщиков)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доля поручительства </a:t>
            </a:r>
            <a:r>
              <a:rPr lang="ru-RU" sz="1800" b="1" strike="noStrike" spc="-1" dirty="0">
                <a:solidFill>
                  <a:srgbClr val="00B050"/>
                </a:solidFill>
                <a:latin typeface="Times New Roman"/>
                <a:ea typeface="Arial"/>
              </a:rPr>
              <a:t>до 70% 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от суммы кредита, банковской гарантии;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комиссия </a:t>
            </a:r>
            <a:r>
              <a:rPr lang="ru-RU" sz="1800" b="1" strike="noStrike" spc="-1" dirty="0">
                <a:solidFill>
                  <a:srgbClr val="00B050"/>
                </a:solidFill>
                <a:latin typeface="Times New Roman"/>
                <a:ea typeface="Arial"/>
              </a:rPr>
              <a:t>0,1 – 1,5 % 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от суммы предоставляемого поручительства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89" name="Рисунок 6"/>
          <p:cNvPicPr/>
          <p:nvPr/>
        </p:nvPicPr>
        <p:blipFill>
          <a:blip r:embed="rId3"/>
          <a:stretch/>
        </p:blipFill>
        <p:spPr>
          <a:xfrm>
            <a:off x="8562240" y="713520"/>
            <a:ext cx="3477960" cy="323640"/>
          </a:xfrm>
          <a:prstGeom prst="rect">
            <a:avLst/>
          </a:prstGeom>
          <a:ln w="0">
            <a:noFill/>
          </a:ln>
        </p:spPr>
      </p:pic>
      <p:grpSp>
        <p:nvGrpSpPr>
          <p:cNvPr id="490" name="Группа 7"/>
          <p:cNvGrpSpPr/>
          <p:nvPr/>
        </p:nvGrpSpPr>
        <p:grpSpPr>
          <a:xfrm>
            <a:off x="4456800" y="-36360"/>
            <a:ext cx="4714920" cy="2478960"/>
            <a:chOff x="4456800" y="-36360"/>
            <a:chExt cx="4714920" cy="2478960"/>
          </a:xfrm>
        </p:grpSpPr>
        <p:sp>
          <p:nvSpPr>
            <p:cNvPr id="491" name="Скругленный прямоугольник 7"/>
            <p:cNvSpPr/>
            <p:nvPr/>
          </p:nvSpPr>
          <p:spPr>
            <a:xfrm>
              <a:off x="4456800" y="1143360"/>
              <a:ext cx="4245840" cy="129924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pic>
          <p:nvPicPr>
            <p:cNvPr id="492" name="Прямоугольник 29"/>
            <p:cNvPicPr/>
            <p:nvPr/>
          </p:nvPicPr>
          <p:blipFill>
            <a:blip r:embed="rId4"/>
            <a:stretch/>
          </p:blipFill>
          <p:spPr>
            <a:xfrm>
              <a:off x="6937200" y="-36360"/>
              <a:ext cx="2234520" cy="63072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493" name="Группа 8"/>
          <p:cNvGrpSpPr/>
          <p:nvPr/>
        </p:nvGrpSpPr>
        <p:grpSpPr>
          <a:xfrm>
            <a:off x="4372920" y="2149200"/>
            <a:ext cx="7740360" cy="3958200"/>
            <a:chOff x="4372920" y="2149200"/>
            <a:chExt cx="7740360" cy="3958200"/>
          </a:xfrm>
        </p:grpSpPr>
        <p:sp>
          <p:nvSpPr>
            <p:cNvPr id="494" name="Скругленный прямоугольник 8"/>
            <p:cNvSpPr/>
            <p:nvPr/>
          </p:nvSpPr>
          <p:spPr>
            <a:xfrm>
              <a:off x="4372920" y="2766960"/>
              <a:ext cx="7533000" cy="334044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pic>
          <p:nvPicPr>
            <p:cNvPr id="495" name="Прямоугольник 39"/>
            <p:cNvPicPr/>
            <p:nvPr/>
          </p:nvPicPr>
          <p:blipFill>
            <a:blip r:embed="rId5"/>
            <a:stretch/>
          </p:blipFill>
          <p:spPr>
            <a:xfrm>
              <a:off x="8488800" y="2149200"/>
              <a:ext cx="3624480" cy="140688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496" name="Рисунок 8"/>
          <p:cNvPicPr/>
          <p:nvPr/>
        </p:nvPicPr>
        <p:blipFill>
          <a:blip r:embed="rId6"/>
          <a:srcRect t="1691" r="61227"/>
          <a:stretch/>
        </p:blipFill>
        <p:spPr>
          <a:xfrm>
            <a:off x="-78480" y="702000"/>
            <a:ext cx="4222440" cy="6153120"/>
          </a:xfrm>
          <a:prstGeom prst="rect">
            <a:avLst/>
          </a:prstGeom>
          <a:ln w="0">
            <a:noFill/>
          </a:ln>
        </p:spPr>
      </p:pic>
      <p:sp>
        <p:nvSpPr>
          <p:cNvPr id="497" name="TextBox 10"/>
          <p:cNvSpPr/>
          <p:nvPr/>
        </p:nvSpPr>
        <p:spPr>
          <a:xfrm>
            <a:off x="212040" y="1577520"/>
            <a:ext cx="356832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DejaVu Sans"/>
              </a:rPr>
              <a:t>8(843)293-16-94, 8(903)061-40-18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98" name="Группа 12"/>
          <p:cNvGrpSpPr/>
          <p:nvPr/>
        </p:nvGrpSpPr>
        <p:grpSpPr>
          <a:xfrm>
            <a:off x="360000" y="179280"/>
            <a:ext cx="11680200" cy="470520"/>
            <a:chOff x="360000" y="179280"/>
            <a:chExt cx="11680200" cy="470520"/>
          </a:xfrm>
        </p:grpSpPr>
        <p:sp>
          <p:nvSpPr>
            <p:cNvPr id="499" name="Параллелограмм 13"/>
            <p:cNvSpPr/>
            <p:nvPr/>
          </p:nvSpPr>
          <p:spPr>
            <a:xfrm>
              <a:off x="1279440" y="179280"/>
              <a:ext cx="10752480" cy="47052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500" name="Прямоугольник 14"/>
            <p:cNvSpPr/>
            <p:nvPr/>
          </p:nvSpPr>
          <p:spPr>
            <a:xfrm>
              <a:off x="1337040" y="242280"/>
              <a:ext cx="1070316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800" b="1" strike="noStrike" cap="all" spc="-1">
                  <a:solidFill>
                    <a:schemeClr val="lt1"/>
                  </a:solidFill>
                  <a:latin typeface="Arial Black"/>
                  <a:ea typeface="Arial"/>
                </a:rPr>
                <a:t>МЕРЫ ПОДДЕРЖКИ ГАРАНТИЙНОГО ФОНДА Республики Татарстан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01" name="Параллелограмм 15"/>
            <p:cNvSpPr/>
            <p:nvPr/>
          </p:nvSpPr>
          <p:spPr>
            <a:xfrm>
              <a:off x="360000" y="179280"/>
              <a:ext cx="911160" cy="47052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502" name="Прямоугольник 16"/>
            <p:cNvSpPr/>
            <p:nvPr/>
          </p:nvSpPr>
          <p:spPr>
            <a:xfrm>
              <a:off x="509760" y="216720"/>
              <a:ext cx="629280" cy="395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</a:pPr>
              <a:endParaRPr lang="ru-RU" sz="2000" b="0" strike="noStrike" spc="-1">
                <a:solidFill>
                  <a:schemeClr val="dk1"/>
                </a:solidFill>
                <a:latin typeface="Arial Black"/>
                <a:ea typeface="Arial"/>
              </a:endParaRPr>
            </a:p>
          </p:txBody>
        </p:sp>
      </p:grpSp>
      <p:pic>
        <p:nvPicPr>
          <p:cNvPr id="503" name="Picture 2" descr="http://qrcoder.ru/code/?https%3A%2F%2Ft.me%2Fgarfondrt&amp;4&amp;0"/>
          <p:cNvPicPr/>
          <p:nvPr/>
        </p:nvPicPr>
        <p:blipFill>
          <a:blip r:embed="rId7"/>
          <a:stretch/>
        </p:blipFill>
        <p:spPr>
          <a:xfrm>
            <a:off x="9815040" y="1055160"/>
            <a:ext cx="1475640" cy="1475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Прямоугольник 41"/>
          <p:cNvSpPr/>
          <p:nvPr/>
        </p:nvSpPr>
        <p:spPr>
          <a:xfrm>
            <a:off x="8526937" y="3803621"/>
            <a:ext cx="3346560" cy="60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 dirty="0">
                <a:solidFill>
                  <a:srgbClr val="00B050"/>
                </a:solidFill>
                <a:latin typeface="Arial"/>
                <a:ea typeface="DejaVu Sans"/>
              </a:rPr>
              <a:t>до 60 % от суммы обязательства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9" name="Прямоугольник 42"/>
          <p:cNvSpPr/>
          <p:nvPr/>
        </p:nvSpPr>
        <p:spPr>
          <a:xfrm>
            <a:off x="8589231" y="4515120"/>
            <a:ext cx="2170440" cy="34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 dirty="0">
                <a:solidFill>
                  <a:srgbClr val="00B050"/>
                </a:solidFill>
                <a:latin typeface="Arial"/>
                <a:ea typeface="DejaVu Sans"/>
              </a:rPr>
              <a:t>до</a:t>
            </a:r>
            <a:r>
              <a:rPr lang="ru-RU" sz="1800" b="0" strike="noStrike" spc="-1" dirty="0">
                <a:solidFill>
                  <a:srgbClr val="00B05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>
                <a:solidFill>
                  <a:srgbClr val="00B050"/>
                </a:solidFill>
                <a:latin typeface="Arial"/>
                <a:ea typeface="DejaVu Sans"/>
              </a:rPr>
              <a:t>50 млн рублей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0" name="Прямоугольник 43"/>
          <p:cNvSpPr/>
          <p:nvPr/>
        </p:nvSpPr>
        <p:spPr>
          <a:xfrm>
            <a:off x="8589231" y="4961750"/>
            <a:ext cx="4003560" cy="60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 dirty="0">
                <a:solidFill>
                  <a:srgbClr val="00B050"/>
                </a:solidFill>
                <a:latin typeface="Arial"/>
                <a:ea typeface="DejaVu Sans"/>
              </a:rPr>
              <a:t>возмещение операционных  расходов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3" name="Прямоугольник 44"/>
          <p:cNvSpPr/>
          <p:nvPr/>
        </p:nvSpPr>
        <p:spPr>
          <a:xfrm>
            <a:off x="5293709" y="4037558"/>
            <a:ext cx="3583080" cy="32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 dirty="0">
                <a:solidFill>
                  <a:srgbClr val="562212"/>
                </a:solidFill>
                <a:latin typeface="Arial"/>
                <a:ea typeface="DejaVu Sans"/>
              </a:rPr>
              <a:t> Размер поручительства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4" name="Прямоугольник 45"/>
          <p:cNvSpPr/>
          <p:nvPr/>
        </p:nvSpPr>
        <p:spPr>
          <a:xfrm>
            <a:off x="5316480" y="4572436"/>
            <a:ext cx="3376800" cy="32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 dirty="0">
                <a:solidFill>
                  <a:srgbClr val="562212"/>
                </a:solidFill>
                <a:latin typeface="Arial"/>
                <a:ea typeface="DejaVu Sans"/>
              </a:rPr>
              <a:t> Сумма поручительства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5" name="Прямоугольник 46"/>
          <p:cNvSpPr/>
          <p:nvPr/>
        </p:nvSpPr>
        <p:spPr>
          <a:xfrm>
            <a:off x="5316480" y="5123390"/>
            <a:ext cx="4054680" cy="32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 dirty="0">
                <a:solidFill>
                  <a:srgbClr val="562212"/>
                </a:solidFill>
                <a:latin typeface="Arial"/>
                <a:ea typeface="DejaVu Sans"/>
              </a:rPr>
              <a:t> Стоимость переплаты 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6" name="Прямоугольник 51"/>
          <p:cNvSpPr/>
          <p:nvPr/>
        </p:nvSpPr>
        <p:spPr>
          <a:xfrm>
            <a:off x="5873430" y="1780930"/>
            <a:ext cx="4944180" cy="86741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 algn="ct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200" b="0" strike="noStrike" spc="-1" dirty="0">
                <a:solidFill>
                  <a:srgbClr val="00B050"/>
                </a:solidFill>
                <a:latin typeface="Arial"/>
                <a:ea typeface="DejaVu Sans"/>
              </a:rPr>
              <a:t>       </a:t>
            </a:r>
            <a:r>
              <a:rPr lang="ru-RU" b="1" strike="noStrike" spc="-1" dirty="0">
                <a:solidFill>
                  <a:srgbClr val="00B050"/>
                </a:solidFill>
                <a:latin typeface="Arial"/>
                <a:ea typeface="DejaVu Sans"/>
              </a:rPr>
              <a:t>Исламский финансовый продукт</a:t>
            </a:r>
            <a:endParaRPr lang="ru-RU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strike="noStrike" spc="-1" dirty="0">
                <a:solidFill>
                  <a:srgbClr val="00B050"/>
                </a:solidFill>
                <a:latin typeface="Arial"/>
                <a:ea typeface="DejaVu Sans"/>
              </a:rPr>
              <a:t>           «ДАМАН»</a:t>
            </a:r>
            <a:endParaRPr lang="ru-RU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77" name="Группа 3"/>
          <p:cNvGrpSpPr/>
          <p:nvPr/>
        </p:nvGrpSpPr>
        <p:grpSpPr>
          <a:xfrm>
            <a:off x="6221970" y="480767"/>
            <a:ext cx="6253499" cy="2299743"/>
            <a:chOff x="5691601" y="-349560"/>
            <a:chExt cx="6416999" cy="2393280"/>
          </a:xfrm>
        </p:grpSpPr>
        <p:sp>
          <p:nvSpPr>
            <p:cNvPr id="478" name="Скругленный прямоугольник 10"/>
            <p:cNvSpPr/>
            <p:nvPr/>
          </p:nvSpPr>
          <p:spPr>
            <a:xfrm>
              <a:off x="5691601" y="960120"/>
              <a:ext cx="5133750" cy="108360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pic>
          <p:nvPicPr>
            <p:cNvPr id="479" name="Прямоугольник 52"/>
            <p:cNvPicPr/>
            <p:nvPr/>
          </p:nvPicPr>
          <p:blipFill>
            <a:blip r:embed="rId2"/>
            <a:stretch/>
          </p:blipFill>
          <p:spPr>
            <a:xfrm>
              <a:off x="9104760" y="-349560"/>
              <a:ext cx="3003840" cy="8510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80" name="Прямоугольник 53"/>
          <p:cNvSpPr/>
          <p:nvPr/>
        </p:nvSpPr>
        <p:spPr>
          <a:xfrm>
            <a:off x="6505440" y="2865457"/>
            <a:ext cx="5686560" cy="66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marL="69840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strike="noStrike" spc="-1" dirty="0">
                <a:solidFill>
                  <a:srgbClr val="C79363"/>
                </a:solidFill>
                <a:latin typeface="Arial"/>
                <a:ea typeface="Calibri"/>
              </a:rPr>
              <a:t>Продукт признан дозволенным, согласно канонам исламского права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3" name="Кольцо 13"/>
          <p:cNvSpPr/>
          <p:nvPr/>
        </p:nvSpPr>
        <p:spPr>
          <a:xfrm>
            <a:off x="8074454" y="5132743"/>
            <a:ext cx="312840" cy="312840"/>
          </a:xfrm>
          <a:custGeom>
            <a:avLst/>
            <a:gdLst>
              <a:gd name="textAreaLeft" fmla="*/ 0 w 312840"/>
              <a:gd name="textAreaRight" fmla="*/ 314280 w 312840"/>
              <a:gd name="textAreaTop" fmla="*/ 0 h 312840"/>
              <a:gd name="textAreaBottom" fmla="*/ 314280 h 312840"/>
            </a:gdLst>
            <a:ahLst/>
            <a:cxnLst/>
            <a:rect l="textAreaLeft" t="textAreaTop" r="textAreaRight" b="textAreaBottom"/>
            <a:pathLst>
              <a:path w="314325" h="314325">
                <a:moveTo>
                  <a:pt x="0" y="157163"/>
                </a:moveTo>
                <a:cubicBezTo>
                  <a:pt x="0" y="70364"/>
                  <a:pt x="70364" y="0"/>
                  <a:pt x="157163" y="0"/>
                </a:cubicBezTo>
                <a:cubicBezTo>
                  <a:pt x="243962" y="0"/>
                  <a:pt x="314326" y="70364"/>
                  <a:pt x="314326" y="157163"/>
                </a:cubicBezTo>
                <a:cubicBezTo>
                  <a:pt x="314326" y="243962"/>
                  <a:pt x="243962" y="314326"/>
                  <a:pt x="157163" y="314326"/>
                </a:cubicBezTo>
                <a:cubicBezTo>
                  <a:pt x="70364" y="314326"/>
                  <a:pt x="0" y="243962"/>
                  <a:pt x="0" y="157163"/>
                </a:cubicBezTo>
                <a:close/>
                <a:moveTo>
                  <a:pt x="78581" y="157163"/>
                </a:moveTo>
                <a:cubicBezTo>
                  <a:pt x="78581" y="200562"/>
                  <a:pt x="113763" y="235744"/>
                  <a:pt x="157162" y="235744"/>
                </a:cubicBezTo>
                <a:cubicBezTo>
                  <a:pt x="200561" y="235744"/>
                  <a:pt x="235743" y="200562"/>
                  <a:pt x="235743" y="157163"/>
                </a:cubicBezTo>
                <a:cubicBezTo>
                  <a:pt x="235743" y="113764"/>
                  <a:pt x="200561" y="78582"/>
                  <a:pt x="157162" y="78582"/>
                </a:cubicBezTo>
                <a:cubicBezTo>
                  <a:pt x="113763" y="78582"/>
                  <a:pt x="78581" y="113764"/>
                  <a:pt x="78581" y="157163"/>
                </a:cubicBezTo>
                <a:close/>
              </a:path>
            </a:pathLst>
          </a:custGeom>
          <a:solidFill>
            <a:srgbClr val="C7936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484" name="Рисунок 9"/>
          <p:cNvPicPr/>
          <p:nvPr/>
        </p:nvPicPr>
        <p:blipFill>
          <a:blip r:embed="rId3"/>
          <a:stretch/>
        </p:blipFill>
        <p:spPr>
          <a:xfrm>
            <a:off x="8987197" y="1187696"/>
            <a:ext cx="2426040" cy="381600"/>
          </a:xfrm>
          <a:prstGeom prst="rect">
            <a:avLst/>
          </a:prstGeom>
          <a:ln w="0">
            <a:noFill/>
          </a:ln>
        </p:spPr>
      </p:pic>
      <p:sp>
        <p:nvSpPr>
          <p:cNvPr id="489" name="Прямоугольник 55"/>
          <p:cNvSpPr/>
          <p:nvPr/>
        </p:nvSpPr>
        <p:spPr>
          <a:xfrm>
            <a:off x="5388207" y="5581258"/>
            <a:ext cx="2363760" cy="32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 dirty="0">
                <a:solidFill>
                  <a:srgbClr val="562212"/>
                </a:solidFill>
                <a:latin typeface="Arial"/>
                <a:ea typeface="DejaVu Sans"/>
              </a:rPr>
              <a:t>Срок поручительства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0" name="Прямоугольник 58"/>
          <p:cNvSpPr/>
          <p:nvPr/>
        </p:nvSpPr>
        <p:spPr>
          <a:xfrm>
            <a:off x="8345520" y="5620550"/>
            <a:ext cx="2066760" cy="34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 dirty="0">
                <a:solidFill>
                  <a:srgbClr val="00B050"/>
                </a:solidFill>
                <a:latin typeface="Arial"/>
                <a:ea typeface="DejaVu Sans"/>
              </a:rPr>
              <a:t>    не более 5 лет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4" name="Прямоугольник 59"/>
          <p:cNvSpPr/>
          <p:nvPr/>
        </p:nvSpPr>
        <p:spPr>
          <a:xfrm>
            <a:off x="6974628" y="2451062"/>
            <a:ext cx="4085112" cy="2948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 strike="noStrike" spc="-1" dirty="0">
                <a:solidFill>
                  <a:srgbClr val="00B050"/>
                </a:solidFill>
                <a:latin typeface="Arial"/>
                <a:ea typeface="DejaVu Sans"/>
              </a:rPr>
              <a:t>ПАРТНЕРСКОЕ ФИНАНСИРОВАНИЕ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95" name="Рисунок 41"/>
          <p:cNvPicPr/>
          <p:nvPr/>
        </p:nvPicPr>
        <p:blipFill>
          <a:blip r:embed="rId4"/>
          <a:srcRect t="1691" r="61227"/>
          <a:stretch/>
        </p:blipFill>
        <p:spPr>
          <a:xfrm>
            <a:off x="-11169" y="822730"/>
            <a:ext cx="4294307" cy="5961782"/>
          </a:xfrm>
          <a:prstGeom prst="rect">
            <a:avLst/>
          </a:prstGeom>
          <a:ln w="0">
            <a:noFill/>
          </a:ln>
        </p:spPr>
      </p:pic>
      <p:sp>
        <p:nvSpPr>
          <p:cNvPr id="496" name="TextBox 11"/>
          <p:cNvSpPr/>
          <p:nvPr/>
        </p:nvSpPr>
        <p:spPr>
          <a:xfrm>
            <a:off x="77108" y="1739261"/>
            <a:ext cx="356868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DejaVu Sans"/>
              </a:rPr>
              <a:t>8(843)293-16-94, 8(903)061-40-18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" name="Группа 12">
            <a:extLst>
              <a:ext uri="{FF2B5EF4-FFF2-40B4-BE49-F238E27FC236}">
                <a16:creationId xmlns:a16="http://schemas.microsoft.com/office/drawing/2014/main" id="{A520A00C-DE43-1AB6-FCCB-E8D3EAFE0396}"/>
              </a:ext>
            </a:extLst>
          </p:cNvPr>
          <p:cNvGrpSpPr/>
          <p:nvPr/>
        </p:nvGrpSpPr>
        <p:grpSpPr>
          <a:xfrm>
            <a:off x="360000" y="179280"/>
            <a:ext cx="11313002" cy="470880"/>
            <a:chOff x="210960" y="179280"/>
            <a:chExt cx="9992160" cy="470880"/>
          </a:xfrm>
        </p:grpSpPr>
        <p:sp>
          <p:nvSpPr>
            <p:cNvPr id="3" name="Параллелограмм 13">
              <a:extLst>
                <a:ext uri="{FF2B5EF4-FFF2-40B4-BE49-F238E27FC236}">
                  <a16:creationId xmlns:a16="http://schemas.microsoft.com/office/drawing/2014/main" id="{9DA56CF3-864B-401E-96A2-C240B1E85A3F}"/>
                </a:ext>
              </a:extLst>
            </p:cNvPr>
            <p:cNvSpPr/>
            <p:nvPr/>
          </p:nvSpPr>
          <p:spPr>
            <a:xfrm>
              <a:off x="997560" y="179280"/>
              <a:ext cx="919872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4" name="Прямоугольник 14">
              <a:extLst>
                <a:ext uri="{FF2B5EF4-FFF2-40B4-BE49-F238E27FC236}">
                  <a16:creationId xmlns:a16="http://schemas.microsoft.com/office/drawing/2014/main" id="{D39DD600-AA17-C005-A161-CA5092B1F7B7}"/>
                </a:ext>
              </a:extLst>
            </p:cNvPr>
            <p:cNvSpPr/>
            <p:nvPr/>
          </p:nvSpPr>
          <p:spPr>
            <a:xfrm>
              <a:off x="1046684" y="242280"/>
              <a:ext cx="9156436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1800" b="1" strike="noStrike" cap="all" spc="-1" dirty="0">
                  <a:solidFill>
                    <a:schemeClr val="lt1"/>
                  </a:solidFill>
                  <a:latin typeface="Arial Black"/>
                  <a:ea typeface="Arial"/>
                </a:rPr>
                <a:t>МЕРЫ ПОДДЕРЖКИ ГАРАНТИЙНОГО ФОНДА РТ</a:t>
              </a:r>
              <a:endParaRPr lang="ru-RU" sz="18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" name="Параллелограмм 15">
              <a:extLst>
                <a:ext uri="{FF2B5EF4-FFF2-40B4-BE49-F238E27FC236}">
                  <a16:creationId xmlns:a16="http://schemas.microsoft.com/office/drawing/2014/main" id="{1E561C1F-2D55-D40D-7CB2-23D0CFC962DA}"/>
                </a:ext>
              </a:extLst>
            </p:cNvPr>
            <p:cNvSpPr/>
            <p:nvPr/>
          </p:nvSpPr>
          <p:spPr>
            <a:xfrm>
              <a:off x="210960" y="179280"/>
              <a:ext cx="77976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6" name="Прямоугольник 16">
              <a:extLst>
                <a:ext uri="{FF2B5EF4-FFF2-40B4-BE49-F238E27FC236}">
                  <a16:creationId xmlns:a16="http://schemas.microsoft.com/office/drawing/2014/main" id="{8DA6E43D-7618-7948-13D7-9FFD69A4ADA9}"/>
                </a:ext>
              </a:extLst>
            </p:cNvPr>
            <p:cNvSpPr/>
            <p:nvPr/>
          </p:nvSpPr>
          <p:spPr>
            <a:xfrm>
              <a:off x="339120" y="216720"/>
              <a:ext cx="538560" cy="39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2000" b="0" strike="noStrike" spc="-1">
                <a:solidFill>
                  <a:schemeClr val="dk1"/>
                </a:solidFill>
                <a:latin typeface="Arial Black"/>
                <a:ea typeface="Arial"/>
              </a:endParaRPr>
            </a:p>
          </p:txBody>
        </p:sp>
      </p:grpSp>
      <p:pic>
        <p:nvPicPr>
          <p:cNvPr id="29" name="object 71">
            <a:extLst>
              <a:ext uri="{FF2B5EF4-FFF2-40B4-BE49-F238E27FC236}">
                <a16:creationId xmlns:a16="http://schemas.microsoft.com/office/drawing/2014/main" id="{FB950AB6-9378-495B-A44C-26592A2E116B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8029094" y="4612242"/>
            <a:ext cx="358200" cy="358200"/>
          </a:xfrm>
          <a:prstGeom prst="rect">
            <a:avLst/>
          </a:prstGeom>
          <a:ln w="0">
            <a:noFill/>
          </a:ln>
        </p:spPr>
      </p:pic>
      <p:pic>
        <p:nvPicPr>
          <p:cNvPr id="30" name="object 72">
            <a:extLst>
              <a:ext uri="{FF2B5EF4-FFF2-40B4-BE49-F238E27FC236}">
                <a16:creationId xmlns:a16="http://schemas.microsoft.com/office/drawing/2014/main" id="{D45842A4-F4E7-44BF-9AF6-381AC6980375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8029094" y="5605790"/>
            <a:ext cx="358200" cy="353520"/>
          </a:xfrm>
          <a:prstGeom prst="rect">
            <a:avLst/>
          </a:prstGeom>
          <a:ln w="0">
            <a:noFill/>
          </a:ln>
        </p:spPr>
      </p:pic>
      <p:pic>
        <p:nvPicPr>
          <p:cNvPr id="32" name="object 73">
            <a:extLst>
              <a:ext uri="{FF2B5EF4-FFF2-40B4-BE49-F238E27FC236}">
                <a16:creationId xmlns:a16="http://schemas.microsoft.com/office/drawing/2014/main" id="{CA13445E-0EF2-472D-A3DC-CD5833615E14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7999934" y="3971074"/>
            <a:ext cx="387360" cy="358200"/>
          </a:xfrm>
          <a:prstGeom prst="rect">
            <a:avLst/>
          </a:prstGeom>
          <a:ln w="0">
            <a:noFill/>
          </a:ln>
        </p:spPr>
      </p:pic>
      <p:sp>
        <p:nvSpPr>
          <p:cNvPr id="33" name="Кольцо 14">
            <a:extLst>
              <a:ext uri="{FF2B5EF4-FFF2-40B4-BE49-F238E27FC236}">
                <a16:creationId xmlns:a16="http://schemas.microsoft.com/office/drawing/2014/main" id="{8B115D8D-F17A-465A-B53C-8E9F90C89788}"/>
              </a:ext>
            </a:extLst>
          </p:cNvPr>
          <p:cNvSpPr/>
          <p:nvPr/>
        </p:nvSpPr>
        <p:spPr>
          <a:xfrm>
            <a:off x="6192600" y="2917618"/>
            <a:ext cx="312840" cy="314280"/>
          </a:xfrm>
          <a:custGeom>
            <a:avLst/>
            <a:gdLst>
              <a:gd name="textAreaLeft" fmla="*/ 0 w 312840"/>
              <a:gd name="textAreaRight" fmla="*/ 314280 w 312840"/>
              <a:gd name="textAreaTop" fmla="*/ 0 h 314280"/>
              <a:gd name="textAreaBottom" fmla="*/ 315720 h 314280"/>
            </a:gdLst>
            <a:ahLst/>
            <a:cxnLst/>
            <a:rect l="textAreaLeft" t="textAreaTop" r="textAreaRight" b="textAreaBottom"/>
            <a:pathLst>
              <a:path w="314325" h="315912">
                <a:moveTo>
                  <a:pt x="0" y="157956"/>
                </a:moveTo>
                <a:cubicBezTo>
                  <a:pt x="0" y="70719"/>
                  <a:pt x="70364" y="0"/>
                  <a:pt x="157163" y="0"/>
                </a:cubicBezTo>
                <a:cubicBezTo>
                  <a:pt x="243962" y="0"/>
                  <a:pt x="314326" y="70719"/>
                  <a:pt x="314326" y="157956"/>
                </a:cubicBezTo>
                <a:cubicBezTo>
                  <a:pt x="314326" y="245193"/>
                  <a:pt x="243962" y="315912"/>
                  <a:pt x="157163" y="315912"/>
                </a:cubicBezTo>
                <a:cubicBezTo>
                  <a:pt x="70364" y="315912"/>
                  <a:pt x="0" y="245193"/>
                  <a:pt x="0" y="157956"/>
                </a:cubicBezTo>
                <a:close/>
                <a:moveTo>
                  <a:pt x="78581" y="157956"/>
                </a:moveTo>
                <a:cubicBezTo>
                  <a:pt x="78581" y="201794"/>
                  <a:pt x="113763" y="237331"/>
                  <a:pt x="157162" y="237331"/>
                </a:cubicBezTo>
                <a:cubicBezTo>
                  <a:pt x="200561" y="237331"/>
                  <a:pt x="235743" y="201794"/>
                  <a:pt x="235743" y="157956"/>
                </a:cubicBezTo>
                <a:cubicBezTo>
                  <a:pt x="235743" y="114118"/>
                  <a:pt x="200561" y="78581"/>
                  <a:pt x="157162" y="78581"/>
                </a:cubicBezTo>
                <a:cubicBezTo>
                  <a:pt x="113763" y="78581"/>
                  <a:pt x="78581" y="114118"/>
                  <a:pt x="78581" y="157956"/>
                </a:cubicBezTo>
                <a:close/>
              </a:path>
            </a:pathLst>
          </a:custGeom>
          <a:solidFill>
            <a:srgbClr val="C7936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Прямоугольник 61"/>
          <p:cNvSpPr/>
          <p:nvPr/>
        </p:nvSpPr>
        <p:spPr>
          <a:xfrm>
            <a:off x="8258665" y="3455306"/>
            <a:ext cx="3966120" cy="34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 dirty="0">
                <a:solidFill>
                  <a:srgbClr val="00B050"/>
                </a:solidFill>
                <a:latin typeface="Arial"/>
                <a:ea typeface="DejaVu Sans"/>
              </a:rPr>
              <a:t>До 70 % от суммы обязательства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8" name="Прямоугольник 63"/>
          <p:cNvSpPr/>
          <p:nvPr/>
        </p:nvSpPr>
        <p:spPr>
          <a:xfrm>
            <a:off x="8316311" y="4184809"/>
            <a:ext cx="2234880" cy="34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 dirty="0">
                <a:solidFill>
                  <a:srgbClr val="00B050"/>
                </a:solidFill>
                <a:latin typeface="Arial"/>
                <a:ea typeface="DejaVu Sans"/>
              </a:rPr>
              <a:t>до 25 млн. рублей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9" name="Прямоугольник 65"/>
          <p:cNvSpPr/>
          <p:nvPr/>
        </p:nvSpPr>
        <p:spPr>
          <a:xfrm>
            <a:off x="8329040" y="4733697"/>
            <a:ext cx="2841389" cy="60978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 dirty="0">
                <a:solidFill>
                  <a:srgbClr val="00B050"/>
                </a:solidFill>
                <a:latin typeface="Arial"/>
                <a:ea typeface="DejaVu Sans"/>
              </a:rPr>
              <a:t>0,1%-0,5% от суммы поручительства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2" name="Прямоугольник 66"/>
          <p:cNvSpPr/>
          <p:nvPr/>
        </p:nvSpPr>
        <p:spPr>
          <a:xfrm>
            <a:off x="5181710" y="3549420"/>
            <a:ext cx="3619800" cy="32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 dirty="0">
                <a:solidFill>
                  <a:srgbClr val="562212"/>
                </a:solidFill>
                <a:latin typeface="Arial"/>
                <a:ea typeface="DejaVu Sans"/>
              </a:rPr>
              <a:t>Размер поручительства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3" name="Прямоугольник 67"/>
          <p:cNvSpPr/>
          <p:nvPr/>
        </p:nvSpPr>
        <p:spPr>
          <a:xfrm>
            <a:off x="5255510" y="4182300"/>
            <a:ext cx="3472200" cy="32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 dirty="0">
                <a:solidFill>
                  <a:srgbClr val="562212"/>
                </a:solidFill>
                <a:latin typeface="Arial"/>
                <a:ea typeface="DejaVu Sans"/>
              </a:rPr>
              <a:t>Сумма поручительства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4" name="Прямоугольник 68"/>
          <p:cNvSpPr/>
          <p:nvPr/>
        </p:nvSpPr>
        <p:spPr>
          <a:xfrm>
            <a:off x="5279760" y="4795920"/>
            <a:ext cx="2634120" cy="547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 dirty="0">
                <a:solidFill>
                  <a:srgbClr val="562212"/>
                </a:solidFill>
                <a:latin typeface="Arial"/>
                <a:ea typeface="DejaVu Sans"/>
              </a:rPr>
              <a:t>Комиссионное вознаграждение 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5" name="Прямоугольник 69"/>
          <p:cNvSpPr/>
          <p:nvPr/>
        </p:nvSpPr>
        <p:spPr>
          <a:xfrm>
            <a:off x="4907425" y="1369493"/>
            <a:ext cx="6702480" cy="155440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 dirty="0">
                <a:solidFill>
                  <a:srgbClr val="00B050"/>
                </a:solidFill>
                <a:latin typeface="Arial"/>
                <a:ea typeface="DejaVu Sans"/>
              </a:rPr>
              <a:t> </a:t>
            </a:r>
            <a:r>
              <a:rPr lang="ru-RU" sz="1400" b="0" strike="noStrike" spc="-1" dirty="0">
                <a:solidFill>
                  <a:srgbClr val="00B050"/>
                </a:solidFill>
                <a:latin typeface="Arial"/>
                <a:ea typeface="DejaVu Sans"/>
              </a:rPr>
              <a:t>Льготный гарантийный продукт</a:t>
            </a:r>
            <a:endParaRPr lang="ru-RU" sz="2800" b="1" spc="-1" dirty="0">
              <a:solidFill>
                <a:srgbClr val="00B050"/>
              </a:solidFill>
              <a:latin typeface="Arial"/>
              <a:ea typeface="DejaVu Sans"/>
            </a:endParaRPr>
          </a:p>
          <a:p>
            <a:pPr algn="ct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strike="noStrike" spc="-1" dirty="0">
                <a:solidFill>
                  <a:srgbClr val="00B050"/>
                </a:solidFill>
                <a:latin typeface="Arial"/>
                <a:ea typeface="DejaVu Sans"/>
              </a:rPr>
              <a:t>«ПОДДЕРЖКА СВО»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06" name="Группа 5"/>
          <p:cNvGrpSpPr/>
          <p:nvPr/>
        </p:nvGrpSpPr>
        <p:grpSpPr>
          <a:xfrm>
            <a:off x="5433340" y="926489"/>
            <a:ext cx="5950440" cy="1392840"/>
            <a:chOff x="5375160" y="-348120"/>
            <a:chExt cx="6815520" cy="2183040"/>
          </a:xfrm>
        </p:grpSpPr>
        <p:sp>
          <p:nvSpPr>
            <p:cNvPr id="507" name="Скругленный прямоугольник 11"/>
            <p:cNvSpPr/>
            <p:nvPr/>
          </p:nvSpPr>
          <p:spPr>
            <a:xfrm>
              <a:off x="5375160" y="246600"/>
              <a:ext cx="6633360" cy="158832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pic>
          <p:nvPicPr>
            <p:cNvPr id="508" name="Прямоугольник 70"/>
            <p:cNvPicPr/>
            <p:nvPr/>
          </p:nvPicPr>
          <p:blipFill>
            <a:blip r:embed="rId2"/>
            <a:stretch/>
          </p:blipFill>
          <p:spPr>
            <a:xfrm>
              <a:off x="9000360" y="-348120"/>
              <a:ext cx="3190320" cy="7754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11" name="Кольцо 9"/>
          <p:cNvSpPr/>
          <p:nvPr/>
        </p:nvSpPr>
        <p:spPr>
          <a:xfrm>
            <a:off x="7944025" y="4904737"/>
            <a:ext cx="314640" cy="312840"/>
          </a:xfrm>
          <a:custGeom>
            <a:avLst/>
            <a:gdLst>
              <a:gd name="textAreaLeft" fmla="*/ 0 w 314640"/>
              <a:gd name="textAreaRight" fmla="*/ 316080 w 314640"/>
              <a:gd name="textAreaTop" fmla="*/ 0 h 312840"/>
              <a:gd name="textAreaBottom" fmla="*/ 314280 h 312840"/>
            </a:gdLst>
            <a:ahLst/>
            <a:cxnLst/>
            <a:rect l="textAreaLeft" t="textAreaTop" r="textAreaRight" b="textAreaBottom"/>
            <a:pathLst>
              <a:path w="315913" h="314325">
                <a:moveTo>
                  <a:pt x="0" y="157163"/>
                </a:moveTo>
                <a:cubicBezTo>
                  <a:pt x="0" y="70364"/>
                  <a:pt x="70720" y="0"/>
                  <a:pt x="157957" y="0"/>
                </a:cubicBezTo>
                <a:cubicBezTo>
                  <a:pt x="245194" y="0"/>
                  <a:pt x="315914" y="70364"/>
                  <a:pt x="315914" y="157163"/>
                </a:cubicBezTo>
                <a:cubicBezTo>
                  <a:pt x="315914" y="243962"/>
                  <a:pt x="245194" y="314326"/>
                  <a:pt x="157957" y="314326"/>
                </a:cubicBezTo>
                <a:cubicBezTo>
                  <a:pt x="70720" y="314326"/>
                  <a:pt x="0" y="243962"/>
                  <a:pt x="0" y="157163"/>
                </a:cubicBezTo>
                <a:close/>
                <a:moveTo>
                  <a:pt x="78581" y="157163"/>
                </a:moveTo>
                <a:cubicBezTo>
                  <a:pt x="78581" y="200562"/>
                  <a:pt x="114118" y="235744"/>
                  <a:pt x="157956" y="235744"/>
                </a:cubicBezTo>
                <a:cubicBezTo>
                  <a:pt x="201794" y="235744"/>
                  <a:pt x="237331" y="200562"/>
                  <a:pt x="237331" y="157163"/>
                </a:cubicBezTo>
                <a:cubicBezTo>
                  <a:pt x="237331" y="113764"/>
                  <a:pt x="201794" y="78582"/>
                  <a:pt x="157956" y="78582"/>
                </a:cubicBezTo>
                <a:cubicBezTo>
                  <a:pt x="114118" y="78582"/>
                  <a:pt x="78581" y="113764"/>
                  <a:pt x="78581" y="157163"/>
                </a:cubicBezTo>
                <a:close/>
              </a:path>
            </a:pathLst>
          </a:custGeom>
          <a:solidFill>
            <a:srgbClr val="C7936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17" name="Прямоугольник 71"/>
          <p:cNvSpPr/>
          <p:nvPr/>
        </p:nvSpPr>
        <p:spPr>
          <a:xfrm>
            <a:off x="5302352" y="5618475"/>
            <a:ext cx="2363760" cy="32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562212"/>
                </a:solidFill>
                <a:latin typeface="Arial"/>
                <a:ea typeface="DejaVu Sans"/>
              </a:rPr>
              <a:t>Срок поручительства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8" name="Прямоугольник 72"/>
          <p:cNvSpPr/>
          <p:nvPr/>
        </p:nvSpPr>
        <p:spPr>
          <a:xfrm>
            <a:off x="8419823" y="5630752"/>
            <a:ext cx="2992320" cy="34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 dirty="0">
                <a:solidFill>
                  <a:srgbClr val="00B050"/>
                </a:solidFill>
                <a:latin typeface="Arial"/>
                <a:ea typeface="DejaVu Sans"/>
              </a:rPr>
              <a:t>Срок действия договора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2" name="Прямоугольник 73"/>
          <p:cNvSpPr/>
          <p:nvPr/>
        </p:nvSpPr>
        <p:spPr>
          <a:xfrm>
            <a:off x="6070540" y="2477346"/>
            <a:ext cx="5313240" cy="7814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 marL="69840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 dirty="0">
                <a:solidFill>
                  <a:srgbClr val="C79363"/>
                </a:solidFill>
                <a:latin typeface="Arial"/>
                <a:ea typeface="Calibri"/>
              </a:rPr>
              <a:t>Для малых и средних предприятий, направивших на военную службу по контракту для участия в СВО одного и более сотрудников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23" name="Рисунок 42"/>
          <p:cNvPicPr/>
          <p:nvPr/>
        </p:nvPicPr>
        <p:blipFill>
          <a:blip r:embed="rId3"/>
          <a:srcRect t="1691" r="61227"/>
          <a:stretch/>
        </p:blipFill>
        <p:spPr>
          <a:xfrm>
            <a:off x="5400" y="1369492"/>
            <a:ext cx="4207557" cy="5485987"/>
          </a:xfrm>
          <a:prstGeom prst="rect">
            <a:avLst/>
          </a:prstGeom>
          <a:ln w="0">
            <a:noFill/>
          </a:ln>
        </p:spPr>
      </p:pic>
      <p:sp>
        <p:nvSpPr>
          <p:cNvPr id="524" name="TextBox 12"/>
          <p:cNvSpPr/>
          <p:nvPr/>
        </p:nvSpPr>
        <p:spPr>
          <a:xfrm>
            <a:off x="145331" y="2126897"/>
            <a:ext cx="609048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DejaVu Sans"/>
              </a:rPr>
              <a:t>8(843)293-16-94, 8(903)061-40-18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Рисунок 6">
            <a:extLst>
              <a:ext uri="{FF2B5EF4-FFF2-40B4-BE49-F238E27FC236}">
                <a16:creationId xmlns:a16="http://schemas.microsoft.com/office/drawing/2014/main" id="{4A634703-C520-7355-5076-F36D937AFE8B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8383352" y="822791"/>
            <a:ext cx="3478275" cy="393840"/>
          </a:xfrm>
          <a:prstGeom prst="rect">
            <a:avLst/>
          </a:prstGeom>
          <a:ln w="0">
            <a:noFill/>
          </a:ln>
        </p:spPr>
      </p:pic>
      <p:grpSp>
        <p:nvGrpSpPr>
          <p:cNvPr id="3" name="Группа 12">
            <a:extLst>
              <a:ext uri="{FF2B5EF4-FFF2-40B4-BE49-F238E27FC236}">
                <a16:creationId xmlns:a16="http://schemas.microsoft.com/office/drawing/2014/main" id="{F6AECBE4-E151-76BE-FE08-A203D72E90B9}"/>
              </a:ext>
            </a:extLst>
          </p:cNvPr>
          <p:cNvGrpSpPr/>
          <p:nvPr/>
        </p:nvGrpSpPr>
        <p:grpSpPr>
          <a:xfrm>
            <a:off x="360000" y="179280"/>
            <a:ext cx="11313002" cy="470880"/>
            <a:chOff x="210960" y="179280"/>
            <a:chExt cx="9992160" cy="470880"/>
          </a:xfrm>
        </p:grpSpPr>
        <p:sp>
          <p:nvSpPr>
            <p:cNvPr id="4" name="Параллелограмм 13">
              <a:extLst>
                <a:ext uri="{FF2B5EF4-FFF2-40B4-BE49-F238E27FC236}">
                  <a16:creationId xmlns:a16="http://schemas.microsoft.com/office/drawing/2014/main" id="{BB26AFB6-280B-E864-BF70-B598A5F201D7}"/>
                </a:ext>
              </a:extLst>
            </p:cNvPr>
            <p:cNvSpPr/>
            <p:nvPr/>
          </p:nvSpPr>
          <p:spPr>
            <a:xfrm>
              <a:off x="997560" y="179280"/>
              <a:ext cx="919872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5" name="Прямоугольник 14">
              <a:extLst>
                <a:ext uri="{FF2B5EF4-FFF2-40B4-BE49-F238E27FC236}">
                  <a16:creationId xmlns:a16="http://schemas.microsoft.com/office/drawing/2014/main" id="{7C93AC8E-36B4-C017-6B02-D8030E8F773E}"/>
                </a:ext>
              </a:extLst>
            </p:cNvPr>
            <p:cNvSpPr/>
            <p:nvPr/>
          </p:nvSpPr>
          <p:spPr>
            <a:xfrm>
              <a:off x="1046684" y="242280"/>
              <a:ext cx="9156436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1800" b="1" strike="noStrike" cap="all" spc="-1" dirty="0">
                  <a:solidFill>
                    <a:schemeClr val="lt1"/>
                  </a:solidFill>
                  <a:latin typeface="Arial Black"/>
                  <a:ea typeface="Arial"/>
                </a:rPr>
                <a:t>МЕРЫ ПОДДЕРЖКИ ГАРАНТИЙНОГО ФОНДА РТ</a:t>
              </a:r>
              <a:endParaRPr lang="ru-RU" sz="18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" name="Параллелограмм 15">
              <a:extLst>
                <a:ext uri="{FF2B5EF4-FFF2-40B4-BE49-F238E27FC236}">
                  <a16:creationId xmlns:a16="http://schemas.microsoft.com/office/drawing/2014/main" id="{5D9E9F45-1660-A075-AFF1-158021849323}"/>
                </a:ext>
              </a:extLst>
            </p:cNvPr>
            <p:cNvSpPr/>
            <p:nvPr/>
          </p:nvSpPr>
          <p:spPr>
            <a:xfrm>
              <a:off x="210960" y="179280"/>
              <a:ext cx="77976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7" name="Прямоугольник 16">
              <a:extLst>
                <a:ext uri="{FF2B5EF4-FFF2-40B4-BE49-F238E27FC236}">
                  <a16:creationId xmlns:a16="http://schemas.microsoft.com/office/drawing/2014/main" id="{7EF4D034-C88E-0D6C-F019-798C8E7DFCA4}"/>
                </a:ext>
              </a:extLst>
            </p:cNvPr>
            <p:cNvSpPr/>
            <p:nvPr/>
          </p:nvSpPr>
          <p:spPr>
            <a:xfrm>
              <a:off x="339120" y="216720"/>
              <a:ext cx="538560" cy="39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2000" b="0" strike="noStrike" spc="-1">
                <a:solidFill>
                  <a:schemeClr val="dk1"/>
                </a:solidFill>
                <a:latin typeface="Arial Black"/>
                <a:ea typeface="Arial"/>
              </a:endParaRPr>
            </a:p>
          </p:txBody>
        </p:sp>
      </p:grpSp>
      <p:pic>
        <p:nvPicPr>
          <p:cNvPr id="30" name="object 71">
            <a:extLst>
              <a:ext uri="{FF2B5EF4-FFF2-40B4-BE49-F238E27FC236}">
                <a16:creationId xmlns:a16="http://schemas.microsoft.com/office/drawing/2014/main" id="{3DB7C48D-DB76-4759-839C-57E44643CF39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7900465" y="4156818"/>
            <a:ext cx="358200" cy="358200"/>
          </a:xfrm>
          <a:prstGeom prst="rect">
            <a:avLst/>
          </a:prstGeom>
          <a:ln w="0">
            <a:noFill/>
          </a:ln>
        </p:spPr>
      </p:pic>
      <p:pic>
        <p:nvPicPr>
          <p:cNvPr id="31" name="object 72">
            <a:extLst>
              <a:ext uri="{FF2B5EF4-FFF2-40B4-BE49-F238E27FC236}">
                <a16:creationId xmlns:a16="http://schemas.microsoft.com/office/drawing/2014/main" id="{7735DE97-7D3D-4DB5-A6C1-15BC5C90AB36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7905424" y="5628592"/>
            <a:ext cx="358200" cy="353520"/>
          </a:xfrm>
          <a:prstGeom prst="rect">
            <a:avLst/>
          </a:prstGeom>
          <a:ln w="0">
            <a:noFill/>
          </a:ln>
        </p:spPr>
      </p:pic>
      <p:pic>
        <p:nvPicPr>
          <p:cNvPr id="32" name="object 73">
            <a:extLst>
              <a:ext uri="{FF2B5EF4-FFF2-40B4-BE49-F238E27FC236}">
                <a16:creationId xmlns:a16="http://schemas.microsoft.com/office/drawing/2014/main" id="{EF4F7E71-07BC-469C-BACE-E409F47DBC71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7871305" y="3476199"/>
            <a:ext cx="387360" cy="358200"/>
          </a:xfrm>
          <a:prstGeom prst="rect">
            <a:avLst/>
          </a:prstGeom>
          <a:ln w="0">
            <a:noFill/>
          </a:ln>
        </p:spPr>
      </p:pic>
      <p:sp>
        <p:nvSpPr>
          <p:cNvPr id="33" name="Кольцо 14">
            <a:extLst>
              <a:ext uri="{FF2B5EF4-FFF2-40B4-BE49-F238E27FC236}">
                <a16:creationId xmlns:a16="http://schemas.microsoft.com/office/drawing/2014/main" id="{92FD8C4F-C015-4660-AE34-4C1AA06B3B57}"/>
              </a:ext>
            </a:extLst>
          </p:cNvPr>
          <p:cNvSpPr/>
          <p:nvPr/>
        </p:nvSpPr>
        <p:spPr>
          <a:xfrm>
            <a:off x="5756710" y="2477683"/>
            <a:ext cx="312840" cy="314280"/>
          </a:xfrm>
          <a:custGeom>
            <a:avLst/>
            <a:gdLst>
              <a:gd name="textAreaLeft" fmla="*/ 0 w 312840"/>
              <a:gd name="textAreaRight" fmla="*/ 314280 w 312840"/>
              <a:gd name="textAreaTop" fmla="*/ 0 h 314280"/>
              <a:gd name="textAreaBottom" fmla="*/ 315720 h 314280"/>
            </a:gdLst>
            <a:ahLst/>
            <a:cxnLst/>
            <a:rect l="textAreaLeft" t="textAreaTop" r="textAreaRight" b="textAreaBottom"/>
            <a:pathLst>
              <a:path w="314325" h="315912">
                <a:moveTo>
                  <a:pt x="0" y="157956"/>
                </a:moveTo>
                <a:cubicBezTo>
                  <a:pt x="0" y="70719"/>
                  <a:pt x="70364" y="0"/>
                  <a:pt x="157163" y="0"/>
                </a:cubicBezTo>
                <a:cubicBezTo>
                  <a:pt x="243962" y="0"/>
                  <a:pt x="314326" y="70719"/>
                  <a:pt x="314326" y="157956"/>
                </a:cubicBezTo>
                <a:cubicBezTo>
                  <a:pt x="314326" y="245193"/>
                  <a:pt x="243962" y="315912"/>
                  <a:pt x="157163" y="315912"/>
                </a:cubicBezTo>
                <a:cubicBezTo>
                  <a:pt x="70364" y="315912"/>
                  <a:pt x="0" y="245193"/>
                  <a:pt x="0" y="157956"/>
                </a:cubicBezTo>
                <a:close/>
                <a:moveTo>
                  <a:pt x="78581" y="157956"/>
                </a:moveTo>
                <a:cubicBezTo>
                  <a:pt x="78581" y="201794"/>
                  <a:pt x="113763" y="237331"/>
                  <a:pt x="157162" y="237331"/>
                </a:cubicBezTo>
                <a:cubicBezTo>
                  <a:pt x="200561" y="237331"/>
                  <a:pt x="235743" y="201794"/>
                  <a:pt x="235743" y="157956"/>
                </a:cubicBezTo>
                <a:cubicBezTo>
                  <a:pt x="235743" y="114118"/>
                  <a:pt x="200561" y="78581"/>
                  <a:pt x="157162" y="78581"/>
                </a:cubicBezTo>
                <a:cubicBezTo>
                  <a:pt x="113763" y="78581"/>
                  <a:pt x="78581" y="114118"/>
                  <a:pt x="78581" y="157956"/>
                </a:cubicBezTo>
                <a:close/>
              </a:path>
            </a:pathLst>
          </a:custGeom>
          <a:solidFill>
            <a:srgbClr val="C7936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Прямоугольник 74"/>
          <p:cNvSpPr/>
          <p:nvPr/>
        </p:nvSpPr>
        <p:spPr>
          <a:xfrm>
            <a:off x="8516520" y="3788280"/>
            <a:ext cx="3306960" cy="60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00B050"/>
                </a:solidFill>
                <a:latin typeface="Arial"/>
                <a:ea typeface="DejaVu Sans"/>
              </a:rPr>
              <a:t>до 95 % от суммы обязательства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8" name="Прямоугольник 75"/>
          <p:cNvSpPr/>
          <p:nvPr/>
        </p:nvSpPr>
        <p:spPr>
          <a:xfrm>
            <a:off x="8572680" y="4451040"/>
            <a:ext cx="2487600" cy="34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00B050"/>
                </a:solidFill>
                <a:latin typeface="Arial"/>
                <a:ea typeface="DejaVu Sans"/>
              </a:rPr>
              <a:t>до</a:t>
            </a:r>
            <a:r>
              <a:rPr lang="ru-RU" sz="1800" b="0" strike="noStrike" spc="-1">
                <a:solidFill>
                  <a:srgbClr val="00B05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>
                <a:solidFill>
                  <a:srgbClr val="00B050"/>
                </a:solidFill>
                <a:latin typeface="Arial"/>
                <a:ea typeface="DejaVu Sans"/>
              </a:rPr>
              <a:t>14,25 млн рублей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9" name="Прямоугольник 76"/>
          <p:cNvSpPr/>
          <p:nvPr/>
        </p:nvSpPr>
        <p:spPr>
          <a:xfrm>
            <a:off x="8612640" y="5145840"/>
            <a:ext cx="3690360" cy="60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00B050"/>
                </a:solidFill>
                <a:latin typeface="Arial"/>
                <a:ea typeface="DejaVu Sans"/>
              </a:rPr>
              <a:t>0,75% от суммы поручительства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2" name="Прямоугольник 77"/>
          <p:cNvSpPr/>
          <p:nvPr/>
        </p:nvSpPr>
        <p:spPr>
          <a:xfrm>
            <a:off x="5266080" y="3939120"/>
            <a:ext cx="3582720" cy="31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562212"/>
                </a:solidFill>
                <a:latin typeface="Arial"/>
                <a:ea typeface="DejaVu Sans"/>
              </a:rPr>
              <a:t>Размер поручительства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3" name="Прямоугольник 78"/>
          <p:cNvSpPr/>
          <p:nvPr/>
        </p:nvSpPr>
        <p:spPr>
          <a:xfrm>
            <a:off x="5266080" y="4480200"/>
            <a:ext cx="3376440" cy="31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562212"/>
                </a:solidFill>
                <a:latin typeface="Arial"/>
                <a:ea typeface="DejaVu Sans"/>
              </a:rPr>
              <a:t>Сумма поручительства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4" name="Прямоугольник 79"/>
          <p:cNvSpPr/>
          <p:nvPr/>
        </p:nvSpPr>
        <p:spPr>
          <a:xfrm>
            <a:off x="5324760" y="5162400"/>
            <a:ext cx="2538360" cy="54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562212"/>
                </a:solidFill>
                <a:latin typeface="Arial"/>
                <a:ea typeface="DejaVu Sans"/>
              </a:rPr>
              <a:t>Комиссионное вознаграждение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5" name="Прямоугольник 80"/>
          <p:cNvSpPr/>
          <p:nvPr/>
        </p:nvSpPr>
        <p:spPr>
          <a:xfrm>
            <a:off x="5356080" y="1820880"/>
            <a:ext cx="6405120" cy="114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>
                <a:solidFill>
                  <a:srgbClr val="00B050"/>
                </a:solidFill>
                <a:latin typeface="Arial"/>
                <a:ea typeface="DejaVu Sans"/>
              </a:rPr>
              <a:t> </a:t>
            </a:r>
            <a:r>
              <a:rPr lang="ru-RU" sz="1400" b="0" strike="noStrike" spc="-1">
                <a:solidFill>
                  <a:srgbClr val="00B050"/>
                </a:solidFill>
                <a:latin typeface="Arial"/>
                <a:ea typeface="DejaVu Sans"/>
              </a:rPr>
              <a:t>Льготный гарантийный продукт </a:t>
            </a:r>
            <a:r>
              <a:rPr lang="ru-RU" sz="2800" b="1" strike="noStrike" spc="-1">
                <a:solidFill>
                  <a:srgbClr val="00B050"/>
                </a:solidFill>
                <a:latin typeface="Arial"/>
                <a:ea typeface="DejaVu Sans"/>
              </a:rPr>
              <a:t>«ИНТЕЛЛЕКТУАЛЬНЫЙ АКТИВ»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66" name="Группа 10"/>
          <p:cNvGrpSpPr/>
          <p:nvPr/>
        </p:nvGrpSpPr>
        <p:grpSpPr>
          <a:xfrm>
            <a:off x="5611320" y="218880"/>
            <a:ext cx="6370560" cy="2527920"/>
            <a:chOff x="5611320" y="218880"/>
            <a:chExt cx="6370560" cy="2527920"/>
          </a:xfrm>
        </p:grpSpPr>
        <p:sp>
          <p:nvSpPr>
            <p:cNvPr id="567" name="Скругленный прямоугольник 12"/>
            <p:cNvSpPr/>
            <p:nvPr/>
          </p:nvSpPr>
          <p:spPr>
            <a:xfrm>
              <a:off x="5611320" y="1864080"/>
              <a:ext cx="5987160" cy="88272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pic>
          <p:nvPicPr>
            <p:cNvPr id="568" name="Прямоугольник 81"/>
            <p:cNvPicPr/>
            <p:nvPr/>
          </p:nvPicPr>
          <p:blipFill>
            <a:blip r:embed="rId2"/>
            <a:stretch/>
          </p:blipFill>
          <p:spPr>
            <a:xfrm>
              <a:off x="9000000" y="218880"/>
              <a:ext cx="2981880" cy="8974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70" name="Кольцо 15"/>
          <p:cNvSpPr/>
          <p:nvPr/>
        </p:nvSpPr>
        <p:spPr>
          <a:xfrm>
            <a:off x="7957620" y="5182133"/>
            <a:ext cx="314280" cy="312480"/>
          </a:xfrm>
          <a:custGeom>
            <a:avLst/>
            <a:gdLst>
              <a:gd name="textAreaLeft" fmla="*/ 0 w 314280"/>
              <a:gd name="textAreaRight" fmla="*/ 316080 w 314280"/>
              <a:gd name="textAreaTop" fmla="*/ 0 h 312480"/>
              <a:gd name="textAreaBottom" fmla="*/ 314280 h 312480"/>
            </a:gdLst>
            <a:ahLst/>
            <a:cxnLst/>
            <a:rect l="textAreaLeft" t="textAreaTop" r="textAreaRight" b="textAreaBottom"/>
            <a:pathLst>
              <a:path w="315913" h="314325">
                <a:moveTo>
                  <a:pt x="0" y="157163"/>
                </a:moveTo>
                <a:cubicBezTo>
                  <a:pt x="0" y="70364"/>
                  <a:pt x="70720" y="0"/>
                  <a:pt x="157957" y="0"/>
                </a:cubicBezTo>
                <a:cubicBezTo>
                  <a:pt x="245194" y="0"/>
                  <a:pt x="315914" y="70364"/>
                  <a:pt x="315914" y="157163"/>
                </a:cubicBezTo>
                <a:cubicBezTo>
                  <a:pt x="315914" y="243962"/>
                  <a:pt x="245194" y="314326"/>
                  <a:pt x="157957" y="314326"/>
                </a:cubicBezTo>
                <a:cubicBezTo>
                  <a:pt x="70720" y="314326"/>
                  <a:pt x="0" y="243962"/>
                  <a:pt x="0" y="157163"/>
                </a:cubicBezTo>
                <a:close/>
                <a:moveTo>
                  <a:pt x="78581" y="157163"/>
                </a:moveTo>
                <a:cubicBezTo>
                  <a:pt x="78581" y="200562"/>
                  <a:pt x="114118" y="235744"/>
                  <a:pt x="157956" y="235744"/>
                </a:cubicBezTo>
                <a:cubicBezTo>
                  <a:pt x="201794" y="235744"/>
                  <a:pt x="237331" y="200562"/>
                  <a:pt x="237331" y="157163"/>
                </a:cubicBezTo>
                <a:cubicBezTo>
                  <a:pt x="237331" y="113764"/>
                  <a:pt x="201794" y="78582"/>
                  <a:pt x="157956" y="78582"/>
                </a:cubicBezTo>
                <a:cubicBezTo>
                  <a:pt x="114118" y="78582"/>
                  <a:pt x="78581" y="113764"/>
                  <a:pt x="78581" y="157163"/>
                </a:cubicBezTo>
                <a:close/>
              </a:path>
            </a:pathLst>
          </a:custGeom>
          <a:solidFill>
            <a:srgbClr val="C7936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1" name="Прямоугольник 82"/>
          <p:cNvSpPr/>
          <p:nvPr/>
        </p:nvSpPr>
        <p:spPr>
          <a:xfrm>
            <a:off x="5356080" y="5892480"/>
            <a:ext cx="2363400" cy="31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562212"/>
                </a:solidFill>
                <a:latin typeface="Arial"/>
                <a:ea typeface="DejaVu Sans"/>
              </a:rPr>
              <a:t>Срок поручительства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2" name="Прямоугольник 83"/>
          <p:cNvSpPr/>
          <p:nvPr/>
        </p:nvSpPr>
        <p:spPr>
          <a:xfrm>
            <a:off x="8625600" y="5879520"/>
            <a:ext cx="1810440" cy="34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00B050"/>
                </a:solidFill>
                <a:latin typeface="Arial"/>
                <a:ea typeface="DejaVu Sans"/>
              </a:rPr>
              <a:t>не более 4 лет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4" name="Прямоугольник 84"/>
          <p:cNvSpPr/>
          <p:nvPr/>
        </p:nvSpPr>
        <p:spPr>
          <a:xfrm>
            <a:off x="5918400" y="2860920"/>
            <a:ext cx="5308560" cy="857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marL="6984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C79363"/>
                </a:solidFill>
                <a:latin typeface="Arial"/>
                <a:ea typeface="Calibri"/>
              </a:rPr>
              <a:t>Продукт, под залог нематериальных активов в виде товарного знака, патента, программного продукта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5" name="TextBox 13"/>
          <p:cNvSpPr/>
          <p:nvPr/>
        </p:nvSpPr>
        <p:spPr>
          <a:xfrm>
            <a:off x="203400" y="1190880"/>
            <a:ext cx="609012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DejaVu Sans"/>
              </a:rPr>
              <a:t>8(843)293-16-94, 8(903)061-40-18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76" name="Рисунок 6"/>
          <p:cNvPicPr/>
          <p:nvPr/>
        </p:nvPicPr>
        <p:blipFill>
          <a:blip r:embed="rId3"/>
          <a:stretch/>
        </p:blipFill>
        <p:spPr>
          <a:xfrm>
            <a:off x="8224920" y="919800"/>
            <a:ext cx="3477960" cy="393480"/>
          </a:xfrm>
          <a:prstGeom prst="rect">
            <a:avLst/>
          </a:prstGeom>
          <a:ln w="0">
            <a:noFill/>
          </a:ln>
        </p:spPr>
      </p:pic>
      <p:pic>
        <p:nvPicPr>
          <p:cNvPr id="577" name="Рисунок 42"/>
          <p:cNvPicPr/>
          <p:nvPr/>
        </p:nvPicPr>
        <p:blipFill>
          <a:blip r:embed="rId4"/>
          <a:srcRect t="1691" r="61227"/>
          <a:stretch/>
        </p:blipFill>
        <p:spPr>
          <a:xfrm>
            <a:off x="5400" y="1369440"/>
            <a:ext cx="4207320" cy="5485680"/>
          </a:xfrm>
          <a:prstGeom prst="rect">
            <a:avLst/>
          </a:prstGeom>
          <a:ln w="0">
            <a:noFill/>
          </a:ln>
        </p:spPr>
      </p:pic>
      <p:sp>
        <p:nvSpPr>
          <p:cNvPr id="578" name="TextBox 12"/>
          <p:cNvSpPr/>
          <p:nvPr/>
        </p:nvSpPr>
        <p:spPr>
          <a:xfrm>
            <a:off x="145440" y="2108880"/>
            <a:ext cx="609012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DejaVu Sans"/>
              </a:rPr>
              <a:t>8(843)293-16-94, 8(903)061-40-18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79" name="Группа 12"/>
          <p:cNvGrpSpPr/>
          <p:nvPr/>
        </p:nvGrpSpPr>
        <p:grpSpPr>
          <a:xfrm>
            <a:off x="261720" y="253800"/>
            <a:ext cx="11561760" cy="470520"/>
            <a:chOff x="261720" y="253800"/>
            <a:chExt cx="11561760" cy="470520"/>
          </a:xfrm>
        </p:grpSpPr>
        <p:sp>
          <p:nvSpPr>
            <p:cNvPr id="580" name="Параллелограмм 13"/>
            <p:cNvSpPr/>
            <p:nvPr/>
          </p:nvSpPr>
          <p:spPr>
            <a:xfrm>
              <a:off x="1172160" y="253800"/>
              <a:ext cx="10643400" cy="47052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581" name="Прямоугольник 14"/>
            <p:cNvSpPr/>
            <p:nvPr/>
          </p:nvSpPr>
          <p:spPr>
            <a:xfrm>
              <a:off x="1229040" y="316800"/>
              <a:ext cx="1059444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800" b="1" strike="noStrike" cap="all" spc="-1">
                  <a:solidFill>
                    <a:schemeClr val="lt1"/>
                  </a:solidFill>
                  <a:latin typeface="Arial Black"/>
                  <a:ea typeface="Arial"/>
                </a:rPr>
                <a:t>МЕРЫ ПОДДЕРЖКИ ГАРАНТИЙНОГО ФОНДА РТ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82" name="Параллелограмм 15"/>
            <p:cNvSpPr/>
            <p:nvPr/>
          </p:nvSpPr>
          <p:spPr>
            <a:xfrm>
              <a:off x="261720" y="253800"/>
              <a:ext cx="901800" cy="47052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583" name="Прямоугольник 16"/>
            <p:cNvSpPr/>
            <p:nvPr/>
          </p:nvSpPr>
          <p:spPr>
            <a:xfrm>
              <a:off x="410040" y="291240"/>
              <a:ext cx="622800" cy="395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</a:pPr>
              <a:endParaRPr lang="ru-RU" sz="2000" b="0" strike="noStrike" spc="-1">
                <a:solidFill>
                  <a:schemeClr val="dk1"/>
                </a:solidFill>
                <a:latin typeface="Arial Black"/>
                <a:ea typeface="Arial"/>
              </a:endParaRPr>
            </a:p>
          </p:txBody>
        </p:sp>
      </p:grpSp>
      <p:pic>
        <p:nvPicPr>
          <p:cNvPr id="30" name="object 71">
            <a:extLst>
              <a:ext uri="{FF2B5EF4-FFF2-40B4-BE49-F238E27FC236}">
                <a16:creationId xmlns:a16="http://schemas.microsoft.com/office/drawing/2014/main" id="{88AF80C7-A7EF-4B42-9942-94E3070D08FB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7935660" y="4516793"/>
            <a:ext cx="358200" cy="358200"/>
          </a:xfrm>
          <a:prstGeom prst="rect">
            <a:avLst/>
          </a:prstGeom>
          <a:ln w="0">
            <a:noFill/>
          </a:ln>
        </p:spPr>
      </p:pic>
      <p:pic>
        <p:nvPicPr>
          <p:cNvPr id="31" name="object 72">
            <a:extLst>
              <a:ext uri="{FF2B5EF4-FFF2-40B4-BE49-F238E27FC236}">
                <a16:creationId xmlns:a16="http://schemas.microsoft.com/office/drawing/2014/main" id="{2491D967-7091-4145-B71E-A07F20B82525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7935660" y="5892480"/>
            <a:ext cx="358200" cy="353520"/>
          </a:xfrm>
          <a:prstGeom prst="rect">
            <a:avLst/>
          </a:prstGeom>
          <a:ln w="0">
            <a:noFill/>
          </a:ln>
        </p:spPr>
      </p:pic>
      <p:pic>
        <p:nvPicPr>
          <p:cNvPr id="32" name="object 73">
            <a:extLst>
              <a:ext uri="{FF2B5EF4-FFF2-40B4-BE49-F238E27FC236}">
                <a16:creationId xmlns:a16="http://schemas.microsoft.com/office/drawing/2014/main" id="{0BEF050C-E1DB-4E93-8B68-4E35659D4178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7921080" y="3894300"/>
            <a:ext cx="387360" cy="358200"/>
          </a:xfrm>
          <a:prstGeom prst="rect">
            <a:avLst/>
          </a:prstGeom>
          <a:ln w="0">
            <a:noFill/>
          </a:ln>
        </p:spPr>
      </p:pic>
      <p:sp>
        <p:nvSpPr>
          <p:cNvPr id="33" name="Кольцо 14">
            <a:extLst>
              <a:ext uri="{FF2B5EF4-FFF2-40B4-BE49-F238E27FC236}">
                <a16:creationId xmlns:a16="http://schemas.microsoft.com/office/drawing/2014/main" id="{3C27572D-B14F-44AB-8491-69FAC36B2C9F}"/>
              </a:ext>
            </a:extLst>
          </p:cNvPr>
          <p:cNvSpPr/>
          <p:nvPr/>
        </p:nvSpPr>
        <p:spPr>
          <a:xfrm>
            <a:off x="5611320" y="2905380"/>
            <a:ext cx="312840" cy="314280"/>
          </a:xfrm>
          <a:custGeom>
            <a:avLst/>
            <a:gdLst>
              <a:gd name="textAreaLeft" fmla="*/ 0 w 312840"/>
              <a:gd name="textAreaRight" fmla="*/ 314280 w 312840"/>
              <a:gd name="textAreaTop" fmla="*/ 0 h 314280"/>
              <a:gd name="textAreaBottom" fmla="*/ 315720 h 314280"/>
            </a:gdLst>
            <a:ahLst/>
            <a:cxnLst/>
            <a:rect l="textAreaLeft" t="textAreaTop" r="textAreaRight" b="textAreaBottom"/>
            <a:pathLst>
              <a:path w="314325" h="315912">
                <a:moveTo>
                  <a:pt x="0" y="157956"/>
                </a:moveTo>
                <a:cubicBezTo>
                  <a:pt x="0" y="70719"/>
                  <a:pt x="70364" y="0"/>
                  <a:pt x="157163" y="0"/>
                </a:cubicBezTo>
                <a:cubicBezTo>
                  <a:pt x="243962" y="0"/>
                  <a:pt x="314326" y="70719"/>
                  <a:pt x="314326" y="157956"/>
                </a:cubicBezTo>
                <a:cubicBezTo>
                  <a:pt x="314326" y="245193"/>
                  <a:pt x="243962" y="315912"/>
                  <a:pt x="157163" y="315912"/>
                </a:cubicBezTo>
                <a:cubicBezTo>
                  <a:pt x="70364" y="315912"/>
                  <a:pt x="0" y="245193"/>
                  <a:pt x="0" y="157956"/>
                </a:cubicBezTo>
                <a:close/>
                <a:moveTo>
                  <a:pt x="78581" y="157956"/>
                </a:moveTo>
                <a:cubicBezTo>
                  <a:pt x="78581" y="201794"/>
                  <a:pt x="113763" y="237331"/>
                  <a:pt x="157162" y="237331"/>
                </a:cubicBezTo>
                <a:cubicBezTo>
                  <a:pt x="200561" y="237331"/>
                  <a:pt x="235743" y="201794"/>
                  <a:pt x="235743" y="157956"/>
                </a:cubicBezTo>
                <a:cubicBezTo>
                  <a:pt x="235743" y="114118"/>
                  <a:pt x="200561" y="78581"/>
                  <a:pt x="157162" y="78581"/>
                </a:cubicBezTo>
                <a:cubicBezTo>
                  <a:pt x="113763" y="78581"/>
                  <a:pt x="78581" y="114118"/>
                  <a:pt x="78581" y="157956"/>
                </a:cubicBezTo>
                <a:close/>
              </a:path>
            </a:pathLst>
          </a:custGeom>
          <a:solidFill>
            <a:srgbClr val="C7936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Rectangle 12"/>
          <p:cNvSpPr/>
          <p:nvPr/>
        </p:nvSpPr>
        <p:spPr>
          <a:xfrm>
            <a:off x="5177880" y="1289160"/>
            <a:ext cx="3992040" cy="99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 anchor="t">
            <a:spAutoFit/>
          </a:bodyPr>
          <a:lstStyle/>
          <a:p>
            <a:pPr marL="12600" algn="ctr">
              <a:lnSpc>
                <a:spcPct val="101000"/>
              </a:lnSpc>
              <a:spcBef>
                <a:spcPts val="99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strike="noStrike" spc="-1">
                <a:solidFill>
                  <a:srgbClr val="00B050"/>
                </a:solidFill>
                <a:latin typeface="Calibri"/>
                <a:ea typeface="DejaVu Sans"/>
              </a:rPr>
              <a:t>ЕДИНЫЙ ЦЕНТР КРЕДИТОВАНИЯ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5" name="AutoShape 5"/>
          <p:cNvSpPr/>
          <p:nvPr/>
        </p:nvSpPr>
        <p:spPr>
          <a:xfrm>
            <a:off x="177480" y="231840"/>
            <a:ext cx="782280" cy="472680"/>
          </a:xfrm>
          <a:custGeom>
            <a:avLst/>
            <a:gdLst>
              <a:gd name="textAreaLeft" fmla="*/ 0 w 782280"/>
              <a:gd name="textAreaRight" fmla="*/ 784440 w 782280"/>
              <a:gd name="textAreaTop" fmla="*/ 0 h 472680"/>
              <a:gd name="textAreaBottom" fmla="*/ 474840 h 472680"/>
            </a:gdLst>
            <a:ahLst/>
            <a:cxnLst/>
            <a:rect l="textAreaLeft" t="textAreaTop" r="textAreaRight" b="textAreaBottom"/>
            <a:pathLst>
              <a:path w="784225" h="474663">
                <a:moveTo>
                  <a:pt x="0" y="1320"/>
                </a:moveTo>
                <a:lnTo>
                  <a:pt x="1171" y="0"/>
                </a:lnTo>
                <a:lnTo>
                  <a:pt x="2178" y="0"/>
                </a:lnTo>
                <a:lnTo>
                  <a:pt x="1007" y="1320"/>
                </a:lnTo>
                <a:lnTo>
                  <a:pt x="0" y="1320"/>
                </a:lnTo>
                <a:close/>
              </a:path>
            </a:pathLst>
          </a:custGeom>
          <a:solidFill>
            <a:srgbClr val="E04D3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6" name="Rectangle 13"/>
          <p:cNvSpPr/>
          <p:nvPr/>
        </p:nvSpPr>
        <p:spPr>
          <a:xfrm>
            <a:off x="423360" y="271440"/>
            <a:ext cx="182520" cy="706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7" name="AutoShape 6"/>
          <p:cNvSpPr/>
          <p:nvPr/>
        </p:nvSpPr>
        <p:spPr>
          <a:xfrm>
            <a:off x="996480" y="235080"/>
            <a:ext cx="10827000" cy="466560"/>
          </a:xfrm>
          <a:custGeom>
            <a:avLst/>
            <a:gdLst>
              <a:gd name="textAreaLeft" fmla="*/ 0 w 10827000"/>
              <a:gd name="textAreaRight" fmla="*/ 10829160 w 10827000"/>
              <a:gd name="textAreaTop" fmla="*/ 0 h 466560"/>
              <a:gd name="textAreaBottom" fmla="*/ 468720 h 466560"/>
            </a:gdLst>
            <a:ahLst/>
            <a:cxnLst/>
            <a:rect l="textAreaLeft" t="textAreaTop" r="textAreaRight" b="textAreaBottom"/>
            <a:pathLst>
              <a:path w="10829925" h="468313">
                <a:moveTo>
                  <a:pt x="0" y="1301"/>
                </a:moveTo>
                <a:lnTo>
                  <a:pt x="29089" y="0"/>
                </a:lnTo>
                <a:lnTo>
                  <a:pt x="30082" y="0"/>
                </a:lnTo>
                <a:lnTo>
                  <a:pt x="993" y="1301"/>
                </a:lnTo>
                <a:lnTo>
                  <a:pt x="0" y="1301"/>
                </a:lnTo>
                <a:close/>
              </a:path>
            </a:pathLst>
          </a:custGeom>
          <a:solidFill>
            <a:srgbClr val="E04D3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8" name="Rectangle 14"/>
          <p:cNvSpPr/>
          <p:nvPr/>
        </p:nvSpPr>
        <p:spPr>
          <a:xfrm>
            <a:off x="1998360" y="438120"/>
            <a:ext cx="87778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7920" algn="ctr">
              <a:lnSpc>
                <a:spcPct val="100000"/>
              </a:lnSpc>
              <a:spcBef>
                <a:spcPts val="74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FFFFFF"/>
                </a:solidFill>
                <a:latin typeface="Arial Black"/>
                <a:ea typeface="Arial"/>
              </a:rPr>
              <a:t>НО «ГАРАНТИЙНЫЙ ФОНД РЕСПУБЛИКИ ТАТАРСТАН»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9" name="Rectangle 15"/>
          <p:cNvSpPr/>
          <p:nvPr/>
        </p:nvSpPr>
        <p:spPr>
          <a:xfrm>
            <a:off x="4946760" y="3103200"/>
            <a:ext cx="4619520" cy="201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16000" indent="-2160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Подбор оптимального кредитного продукта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Помощь в выборе финансовой организации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Консультация по подготовке документов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Мониторинг федеральных программ льготного кредитования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90" name="Рисунок 6"/>
          <p:cNvPicPr/>
          <p:nvPr/>
        </p:nvPicPr>
        <p:blipFill>
          <a:blip r:embed="rId3"/>
          <a:stretch/>
        </p:blipFill>
        <p:spPr>
          <a:xfrm>
            <a:off x="8345520" y="5923080"/>
            <a:ext cx="3477960" cy="323640"/>
          </a:xfrm>
          <a:prstGeom prst="rect">
            <a:avLst/>
          </a:prstGeom>
          <a:ln w="0">
            <a:noFill/>
          </a:ln>
        </p:spPr>
      </p:pic>
      <p:grpSp>
        <p:nvGrpSpPr>
          <p:cNvPr id="591" name="Группа 7"/>
          <p:cNvGrpSpPr/>
          <p:nvPr/>
        </p:nvGrpSpPr>
        <p:grpSpPr>
          <a:xfrm>
            <a:off x="5050800" y="0"/>
            <a:ext cx="4714920" cy="2478960"/>
            <a:chOff x="5050800" y="0"/>
            <a:chExt cx="4714920" cy="2478960"/>
          </a:xfrm>
        </p:grpSpPr>
        <p:sp>
          <p:nvSpPr>
            <p:cNvPr id="592" name="Скругленный прямоугольник 7"/>
            <p:cNvSpPr/>
            <p:nvPr/>
          </p:nvSpPr>
          <p:spPr>
            <a:xfrm>
              <a:off x="5050800" y="1179720"/>
              <a:ext cx="4245840" cy="129924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pic>
          <p:nvPicPr>
            <p:cNvPr id="593" name="Прямоугольник 29"/>
            <p:cNvPicPr/>
            <p:nvPr/>
          </p:nvPicPr>
          <p:blipFill>
            <a:blip r:embed="rId4"/>
            <a:stretch/>
          </p:blipFill>
          <p:spPr>
            <a:xfrm>
              <a:off x="7531200" y="0"/>
              <a:ext cx="2234520" cy="63072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594" name="Группа 8"/>
          <p:cNvGrpSpPr/>
          <p:nvPr/>
        </p:nvGrpSpPr>
        <p:grpSpPr>
          <a:xfrm>
            <a:off x="4808880" y="2378160"/>
            <a:ext cx="4888440" cy="3009960"/>
            <a:chOff x="4808880" y="2378160"/>
            <a:chExt cx="4888440" cy="3009960"/>
          </a:xfrm>
        </p:grpSpPr>
        <p:sp>
          <p:nvSpPr>
            <p:cNvPr id="595" name="Скругленный прямоугольник 8"/>
            <p:cNvSpPr/>
            <p:nvPr/>
          </p:nvSpPr>
          <p:spPr>
            <a:xfrm>
              <a:off x="4808880" y="2847960"/>
              <a:ext cx="4757040" cy="254016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pic>
          <p:nvPicPr>
            <p:cNvPr id="596" name="Прямоугольник 39"/>
            <p:cNvPicPr/>
            <p:nvPr/>
          </p:nvPicPr>
          <p:blipFill>
            <a:blip r:embed="rId5"/>
            <a:stretch/>
          </p:blipFill>
          <p:spPr>
            <a:xfrm>
              <a:off x="7408440" y="2378160"/>
              <a:ext cx="2288880" cy="106956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597" name="Рисунок 8"/>
          <p:cNvPicPr/>
          <p:nvPr/>
        </p:nvPicPr>
        <p:blipFill>
          <a:blip r:embed="rId6"/>
          <a:srcRect t="1691" r="61227"/>
          <a:stretch/>
        </p:blipFill>
        <p:spPr>
          <a:xfrm>
            <a:off x="-78480" y="702000"/>
            <a:ext cx="4222440" cy="6153120"/>
          </a:xfrm>
          <a:prstGeom prst="rect">
            <a:avLst/>
          </a:prstGeom>
          <a:ln w="0">
            <a:noFill/>
          </a:ln>
        </p:spPr>
      </p:pic>
      <p:sp>
        <p:nvSpPr>
          <p:cNvPr id="598" name="TextBox 10"/>
          <p:cNvSpPr/>
          <p:nvPr/>
        </p:nvSpPr>
        <p:spPr>
          <a:xfrm>
            <a:off x="212040" y="1577520"/>
            <a:ext cx="356832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DejaVu Sans"/>
              </a:rPr>
              <a:t>8(843)293-16-94, 8(903)061-40-18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99" name="Группа 12"/>
          <p:cNvGrpSpPr/>
          <p:nvPr/>
        </p:nvGrpSpPr>
        <p:grpSpPr>
          <a:xfrm>
            <a:off x="360000" y="179280"/>
            <a:ext cx="11680200" cy="470520"/>
            <a:chOff x="360000" y="179280"/>
            <a:chExt cx="11680200" cy="470520"/>
          </a:xfrm>
        </p:grpSpPr>
        <p:sp>
          <p:nvSpPr>
            <p:cNvPr id="600" name="Параллелограмм 13"/>
            <p:cNvSpPr/>
            <p:nvPr/>
          </p:nvSpPr>
          <p:spPr>
            <a:xfrm>
              <a:off x="1279440" y="179280"/>
              <a:ext cx="10752480" cy="47052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601" name="Прямоугольник 14"/>
            <p:cNvSpPr/>
            <p:nvPr/>
          </p:nvSpPr>
          <p:spPr>
            <a:xfrm>
              <a:off x="1337040" y="242280"/>
              <a:ext cx="1070316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800" b="1" strike="noStrike" cap="all" spc="-1">
                  <a:solidFill>
                    <a:schemeClr val="lt1"/>
                  </a:solidFill>
                  <a:latin typeface="Arial Black"/>
                  <a:ea typeface="Arial"/>
                </a:rPr>
                <a:t>МЕРЫ ПОДДЕРЖКИ ГАРАНТИЙНОГО ФОНДА Республики Татарстан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2" name="Параллелограмм 15"/>
            <p:cNvSpPr/>
            <p:nvPr/>
          </p:nvSpPr>
          <p:spPr>
            <a:xfrm>
              <a:off x="360000" y="179280"/>
              <a:ext cx="911160" cy="47052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603" name="Прямоугольник 16"/>
            <p:cNvSpPr/>
            <p:nvPr/>
          </p:nvSpPr>
          <p:spPr>
            <a:xfrm>
              <a:off x="509760" y="216720"/>
              <a:ext cx="629280" cy="395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</a:pPr>
              <a:endParaRPr lang="ru-RU" sz="2000" b="0" strike="noStrike" spc="-1">
                <a:solidFill>
                  <a:schemeClr val="dk1"/>
                </a:solidFill>
                <a:latin typeface="Arial Black"/>
                <a:ea typeface="Arial"/>
              </a:endParaRPr>
            </a:p>
          </p:txBody>
        </p:sp>
      </p:grpSp>
      <p:pic>
        <p:nvPicPr>
          <p:cNvPr id="604" name="Picture 2" descr="http://qrcoder.ru/code/?https%3A%2F%2Ft.me%2Fgarfondrt&amp;4&amp;0"/>
          <p:cNvPicPr/>
          <p:nvPr/>
        </p:nvPicPr>
        <p:blipFill>
          <a:blip r:embed="rId7"/>
          <a:stretch/>
        </p:blipFill>
        <p:spPr>
          <a:xfrm>
            <a:off x="10214640" y="1091520"/>
            <a:ext cx="1475640" cy="14756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754087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Прямоугольник 8"/>
          <p:cNvSpPr/>
          <p:nvPr/>
        </p:nvSpPr>
        <p:spPr>
          <a:xfrm>
            <a:off x="7656988" y="2977103"/>
            <a:ext cx="191556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от </a:t>
            </a:r>
            <a:r>
              <a:rPr lang="ru-RU" sz="1800" b="1" strike="noStrike" spc="-1" dirty="0">
                <a:solidFill>
                  <a:srgbClr val="00B050"/>
                </a:solidFill>
                <a:latin typeface="Calibri"/>
                <a:ea typeface="Arial"/>
              </a:rPr>
              <a:t>1 млн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до </a:t>
            </a:r>
            <a:r>
              <a:rPr lang="ru-RU" sz="1800" b="1" strike="noStrike" spc="-1" dirty="0">
                <a:solidFill>
                  <a:srgbClr val="00B050"/>
                </a:solidFill>
                <a:latin typeface="Calibri"/>
                <a:ea typeface="Arial"/>
              </a:rPr>
              <a:t>15 млн </a:t>
            </a:r>
            <a:r>
              <a:rPr lang="ru-RU" sz="18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рублей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Прямоугольник 9"/>
          <p:cNvSpPr/>
          <p:nvPr/>
        </p:nvSpPr>
        <p:spPr>
          <a:xfrm>
            <a:off x="7623051" y="3725763"/>
            <a:ext cx="212112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от 13 до </a:t>
            </a:r>
            <a:r>
              <a:rPr lang="ru-RU" sz="1800" b="1" strike="noStrike" spc="-1" dirty="0">
                <a:solidFill>
                  <a:srgbClr val="00B050"/>
                </a:solidFill>
                <a:latin typeface="Calibri"/>
                <a:ea typeface="Arial"/>
              </a:rPr>
              <a:t>60</a:t>
            </a:r>
            <a:r>
              <a:rPr lang="ru-RU" sz="18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 месяцев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Прямоугольник 10"/>
          <p:cNvSpPr/>
          <p:nvPr/>
        </p:nvSpPr>
        <p:spPr>
          <a:xfrm>
            <a:off x="7679644" y="4449597"/>
            <a:ext cx="3947760" cy="118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10% от стоимости предмета лизинга, но не менее затрат Лизингодателя, связанных с приобретением предмета лизинга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9" name="Picture 6" descr="https://stomatologspb.ru/wp-content/uploads/ruble_PNG26.png"/>
          <p:cNvPicPr/>
          <p:nvPr/>
        </p:nvPicPr>
        <p:blipFill>
          <a:blip r:embed="rId2"/>
          <a:stretch/>
        </p:blipFill>
        <p:spPr>
          <a:xfrm>
            <a:off x="7047161" y="3069662"/>
            <a:ext cx="355680" cy="355680"/>
          </a:xfrm>
          <a:prstGeom prst="rect">
            <a:avLst/>
          </a:prstGeom>
          <a:ln w="0">
            <a:noFill/>
          </a:ln>
        </p:spPr>
      </p:pic>
      <p:pic>
        <p:nvPicPr>
          <p:cNvPr id="260" name="Picture 4" descr="https://xn----8sbkdgnibjafxdci9g.xn--p1ai/wp-content/uploads/2019/12/srok-obuchenija.png"/>
          <p:cNvPicPr/>
          <p:nvPr/>
        </p:nvPicPr>
        <p:blipFill>
          <a:blip r:embed="rId3"/>
          <a:stretch/>
        </p:blipFill>
        <p:spPr>
          <a:xfrm>
            <a:off x="7047161" y="3746133"/>
            <a:ext cx="355680" cy="355680"/>
          </a:xfrm>
          <a:prstGeom prst="rect">
            <a:avLst/>
          </a:prstGeom>
          <a:ln w="0">
            <a:noFill/>
          </a:ln>
        </p:spPr>
      </p:pic>
      <p:pic>
        <p:nvPicPr>
          <p:cNvPr id="261" name="Picture 6" descr="https://xn--b1aqpp2b.xn----8sbg5beewf.xn--p1ai/images/9519f396-be5f-62ad-b139-a010fd802c7a.png"/>
          <p:cNvPicPr/>
          <p:nvPr/>
        </p:nvPicPr>
        <p:blipFill>
          <a:blip r:embed="rId4"/>
          <a:stretch/>
        </p:blipFill>
        <p:spPr>
          <a:xfrm>
            <a:off x="7082672" y="4512825"/>
            <a:ext cx="383400" cy="355680"/>
          </a:xfrm>
          <a:prstGeom prst="rect">
            <a:avLst/>
          </a:prstGeom>
          <a:ln w="0">
            <a:noFill/>
          </a:ln>
        </p:spPr>
      </p:pic>
      <p:sp>
        <p:nvSpPr>
          <p:cNvPr id="262" name="Прямоугольник 19"/>
          <p:cNvSpPr/>
          <p:nvPr/>
        </p:nvSpPr>
        <p:spPr>
          <a:xfrm>
            <a:off x="4326480" y="2955842"/>
            <a:ext cx="2756192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Стоимость предмета лизинга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Прямоугольник 20"/>
          <p:cNvSpPr/>
          <p:nvPr/>
        </p:nvSpPr>
        <p:spPr>
          <a:xfrm>
            <a:off x="4361778" y="3690686"/>
            <a:ext cx="136368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Срок лизинга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Прямоугольник 21"/>
          <p:cNvSpPr/>
          <p:nvPr/>
        </p:nvSpPr>
        <p:spPr>
          <a:xfrm>
            <a:off x="4381466" y="4478110"/>
            <a:ext cx="251568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Обеспечительный платеж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5" name="Рисунок 24"/>
          <p:cNvPicPr/>
          <p:nvPr/>
        </p:nvPicPr>
        <p:blipFill>
          <a:blip r:embed="rId5"/>
          <a:srcRect t="1691" r="61227"/>
          <a:stretch/>
        </p:blipFill>
        <p:spPr>
          <a:xfrm>
            <a:off x="87120" y="1520319"/>
            <a:ext cx="4027680" cy="5183692"/>
          </a:xfrm>
          <a:prstGeom prst="rect">
            <a:avLst/>
          </a:prstGeom>
          <a:ln w="0">
            <a:noFill/>
          </a:ln>
        </p:spPr>
      </p:pic>
      <p:sp>
        <p:nvSpPr>
          <p:cNvPr id="266" name="Прямоугольник 22"/>
          <p:cNvSpPr/>
          <p:nvPr/>
        </p:nvSpPr>
        <p:spPr>
          <a:xfrm>
            <a:off x="5545405" y="976862"/>
            <a:ext cx="5117129" cy="79876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                 Партнерское финансирование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B050"/>
                </a:solidFill>
                <a:latin typeface="Calibri"/>
                <a:ea typeface="Arial"/>
              </a:rPr>
              <a:t>«Исламский лизинг (Иджара)»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67" name="Группа 23"/>
          <p:cNvGrpSpPr/>
          <p:nvPr/>
        </p:nvGrpSpPr>
        <p:grpSpPr>
          <a:xfrm>
            <a:off x="5614437" y="627595"/>
            <a:ext cx="5186161" cy="1198875"/>
            <a:chOff x="5989320" y="-208800"/>
            <a:chExt cx="5328000" cy="1723680"/>
          </a:xfrm>
        </p:grpSpPr>
        <p:sp>
          <p:nvSpPr>
            <p:cNvPr id="268" name="Скругленный прямоугольник 25"/>
            <p:cNvSpPr/>
            <p:nvPr/>
          </p:nvSpPr>
          <p:spPr>
            <a:xfrm>
              <a:off x="5989320" y="262800"/>
              <a:ext cx="5186160" cy="125208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269" name="Прямоугольник 1"/>
            <p:cNvSpPr/>
            <p:nvPr/>
          </p:nvSpPr>
          <p:spPr>
            <a:xfrm>
              <a:off x="8824680" y="-208800"/>
              <a:ext cx="2492640" cy="60984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1800" b="1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</p:grpSp>
      <p:sp>
        <p:nvSpPr>
          <p:cNvPr id="270" name="Прямоугольник 28"/>
          <p:cNvSpPr/>
          <p:nvPr/>
        </p:nvSpPr>
        <p:spPr>
          <a:xfrm>
            <a:off x="5614437" y="1846612"/>
            <a:ext cx="5941181" cy="10757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5" dirty="0">
                <a:solidFill>
                  <a:srgbClr val="C79363"/>
                </a:solidFill>
                <a:latin typeface="Calibri"/>
                <a:ea typeface="Arial"/>
              </a:rPr>
              <a:t>Для субъектов МСП с основным видом деятельности производство, строительство и услуги в области здравоохранения, питания, телекоммуникации, социальные услуги *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Кольцо 29"/>
          <p:cNvSpPr/>
          <p:nvPr/>
        </p:nvSpPr>
        <p:spPr>
          <a:xfrm>
            <a:off x="5269940" y="1903170"/>
            <a:ext cx="311040" cy="311040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2400" b="0" strike="noStrike" spc="-1">
              <a:solidFill>
                <a:srgbClr val="FFFFFF"/>
              </a:solidFill>
              <a:latin typeface="Calibri"/>
              <a:ea typeface="Arial"/>
            </a:endParaRPr>
          </a:p>
        </p:txBody>
      </p:sp>
      <p:sp>
        <p:nvSpPr>
          <p:cNvPr id="273" name="TextBox 1"/>
          <p:cNvSpPr/>
          <p:nvPr/>
        </p:nvSpPr>
        <p:spPr>
          <a:xfrm>
            <a:off x="199208" y="2291358"/>
            <a:ext cx="3292835" cy="10757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chemeClr val="bg1"/>
                </a:solidFill>
                <a:ea typeface="Arial"/>
              </a:rPr>
              <a:t>Получить консультацию:</a:t>
            </a:r>
            <a:endParaRPr lang="ru-RU" sz="1600" b="0" strike="noStrike" spc="-1" dirty="0">
              <a:solidFill>
                <a:schemeClr val="bg1"/>
              </a:solidFill>
            </a:endParaRPr>
          </a:p>
          <a:p>
            <a:pPr defTabSz="914400">
              <a:lnSpc>
                <a:spcPct val="100000"/>
              </a:lnSpc>
            </a:pPr>
            <a:r>
              <a:rPr lang="ru-RU" sz="1600" b="0" strike="noStrike" spc="-1" dirty="0">
                <a:solidFill>
                  <a:schemeClr val="bg1"/>
                </a:solidFill>
                <a:latin typeface="+mj-lt"/>
                <a:ea typeface="Arial"/>
              </a:rPr>
              <a:t>8 843-524-72-32 (доб. 303)</a:t>
            </a:r>
            <a:endParaRPr lang="ru-RU" sz="1600" b="0" strike="noStrike" spc="-1" dirty="0">
              <a:solidFill>
                <a:schemeClr val="bg1"/>
              </a:solidFill>
              <a:latin typeface="+mj-lt"/>
            </a:endParaRPr>
          </a:p>
          <a:p>
            <a:pPr defTabSz="914400">
              <a:lnSpc>
                <a:spcPct val="100000"/>
              </a:lnSpc>
            </a:pPr>
            <a:r>
              <a:rPr lang="ru-RU" sz="1600" b="0" strike="noStrike" spc="-1" dirty="0">
                <a:solidFill>
                  <a:schemeClr val="bg1"/>
                </a:solidFill>
                <a:latin typeface="+mj-lt"/>
                <a:ea typeface="Arial"/>
              </a:rPr>
              <a:t>8 927-498-97-90</a:t>
            </a:r>
            <a:endParaRPr lang="en-US" sz="1600" b="0" strike="noStrike" spc="-1" dirty="0">
              <a:solidFill>
                <a:schemeClr val="bg1"/>
              </a:solidFill>
              <a:latin typeface="+mj-lt"/>
              <a:ea typeface="Arial"/>
            </a:endParaRPr>
          </a:p>
          <a:p>
            <a:r>
              <a:rPr lang="en-US" sz="1600" b="0" strike="noStrike" spc="-1" dirty="0">
                <a:solidFill>
                  <a:schemeClr val="bg1"/>
                </a:solidFill>
                <a:latin typeface="+mj-lt"/>
                <a:ea typeface="Arial"/>
              </a:rPr>
              <a:t>sales@rlcrt.ru</a:t>
            </a:r>
            <a:endParaRPr lang="ru-RU" sz="1600" b="0" strike="noStrike" spc="-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4" name="TextBox 26"/>
          <p:cNvSpPr/>
          <p:nvPr/>
        </p:nvSpPr>
        <p:spPr>
          <a:xfrm>
            <a:off x="7536600" y="6430771"/>
            <a:ext cx="4532040" cy="27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200" b="1" strike="noStrike" spc="-15" dirty="0">
                <a:solidFill>
                  <a:srgbClr val="C79363"/>
                </a:solidFill>
                <a:latin typeface="Calibri"/>
                <a:ea typeface="Arial"/>
              </a:rPr>
              <a:t>* - не все ОКВЭД из указанных разделов являются допустимыми</a:t>
            </a: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Прямоугольник 30"/>
          <p:cNvSpPr/>
          <p:nvPr/>
        </p:nvSpPr>
        <p:spPr>
          <a:xfrm>
            <a:off x="4433040" y="5553822"/>
            <a:ext cx="172908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Предмет лизинга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Прямоугольник 31"/>
          <p:cNvSpPr/>
          <p:nvPr/>
        </p:nvSpPr>
        <p:spPr>
          <a:xfrm>
            <a:off x="7732450" y="5614831"/>
            <a:ext cx="3547070" cy="91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Коммерческий автотранспорт и спецтехника российского производства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C3BB9A-86B8-49E1-B88D-A751E8F38C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2219" y="667256"/>
            <a:ext cx="1070582" cy="584771"/>
          </a:xfrm>
          <a:prstGeom prst="rect">
            <a:avLst/>
          </a:prstGeom>
        </p:spPr>
      </p:pic>
      <p:grpSp>
        <p:nvGrpSpPr>
          <p:cNvPr id="2" name="Группа 12">
            <a:extLst>
              <a:ext uri="{FF2B5EF4-FFF2-40B4-BE49-F238E27FC236}">
                <a16:creationId xmlns:a16="http://schemas.microsoft.com/office/drawing/2014/main" id="{90862596-5490-5E4D-8445-D5D630D48E06}"/>
              </a:ext>
            </a:extLst>
          </p:cNvPr>
          <p:cNvGrpSpPr/>
          <p:nvPr/>
        </p:nvGrpSpPr>
        <p:grpSpPr>
          <a:xfrm>
            <a:off x="186302" y="146088"/>
            <a:ext cx="11313002" cy="470880"/>
            <a:chOff x="210960" y="179280"/>
            <a:chExt cx="9992160" cy="470880"/>
          </a:xfrm>
        </p:grpSpPr>
        <p:sp>
          <p:nvSpPr>
            <p:cNvPr id="4" name="Параллелограмм 13">
              <a:extLst>
                <a:ext uri="{FF2B5EF4-FFF2-40B4-BE49-F238E27FC236}">
                  <a16:creationId xmlns:a16="http://schemas.microsoft.com/office/drawing/2014/main" id="{B51B0FF1-9E84-B3D9-6B08-934D8FD6EC73}"/>
                </a:ext>
              </a:extLst>
            </p:cNvPr>
            <p:cNvSpPr/>
            <p:nvPr/>
          </p:nvSpPr>
          <p:spPr>
            <a:xfrm>
              <a:off x="997560" y="179280"/>
              <a:ext cx="919872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5" name="Прямоугольник 14">
              <a:extLst>
                <a:ext uri="{FF2B5EF4-FFF2-40B4-BE49-F238E27FC236}">
                  <a16:creationId xmlns:a16="http://schemas.microsoft.com/office/drawing/2014/main" id="{0C659131-533E-B5AA-37B2-C9379A0F2C2C}"/>
                </a:ext>
              </a:extLst>
            </p:cNvPr>
            <p:cNvSpPr/>
            <p:nvPr/>
          </p:nvSpPr>
          <p:spPr>
            <a:xfrm>
              <a:off x="1046684" y="242280"/>
              <a:ext cx="9156436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1800" b="1" strike="noStrike" cap="all" spc="-1" dirty="0">
                  <a:solidFill>
                    <a:schemeClr val="lt1"/>
                  </a:solidFill>
                  <a:latin typeface="Arial Black"/>
                  <a:ea typeface="Arial"/>
                </a:rPr>
                <a:t>МЕРЫ ПОДДЕРЖКИ Региональной лизинговой компании</a:t>
              </a:r>
              <a:endParaRPr lang="ru-RU" sz="18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" name="Параллелограмм 15">
              <a:extLst>
                <a:ext uri="{FF2B5EF4-FFF2-40B4-BE49-F238E27FC236}">
                  <a16:creationId xmlns:a16="http://schemas.microsoft.com/office/drawing/2014/main" id="{A644DE96-38CE-7140-46CC-D5F1038B30C1}"/>
                </a:ext>
              </a:extLst>
            </p:cNvPr>
            <p:cNvSpPr/>
            <p:nvPr/>
          </p:nvSpPr>
          <p:spPr>
            <a:xfrm>
              <a:off x="210960" y="179280"/>
              <a:ext cx="77976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7" name="Прямоугольник 16">
              <a:extLst>
                <a:ext uri="{FF2B5EF4-FFF2-40B4-BE49-F238E27FC236}">
                  <a16:creationId xmlns:a16="http://schemas.microsoft.com/office/drawing/2014/main" id="{72DD5987-07DF-5BCC-C6CD-2D7EA0FCA1C3}"/>
                </a:ext>
              </a:extLst>
            </p:cNvPr>
            <p:cNvSpPr/>
            <p:nvPr/>
          </p:nvSpPr>
          <p:spPr>
            <a:xfrm>
              <a:off x="339120" y="216720"/>
              <a:ext cx="538560" cy="39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2000" b="0" strike="noStrike" spc="-1">
                <a:solidFill>
                  <a:schemeClr val="dk1"/>
                </a:solidFill>
                <a:latin typeface="Arial Black"/>
                <a:ea typeface="Arial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26837-2E34-29AB-76FE-BFC8AFE42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object 69">
            <a:extLst>
              <a:ext uri="{FF2B5EF4-FFF2-40B4-BE49-F238E27FC236}">
                <a16:creationId xmlns:a16="http://schemas.microsoft.com/office/drawing/2014/main" id="{95502E79-6157-242C-9502-D59143ABA208}"/>
              </a:ext>
            </a:extLst>
          </p:cNvPr>
          <p:cNvSpPr/>
          <p:nvPr/>
        </p:nvSpPr>
        <p:spPr>
          <a:xfrm>
            <a:off x="5154069" y="712478"/>
            <a:ext cx="4893840" cy="5615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ts val="1386"/>
              </a:lnSpc>
              <a:spcBef>
                <a:spcPts val="99"/>
              </a:spcBef>
            </a:pPr>
            <a:r>
              <a:rPr lang="ru-RU" sz="1100" b="1" strike="noStrike" spc="-7" dirty="0">
                <a:solidFill>
                  <a:srgbClr val="552112"/>
                </a:solidFill>
                <a:latin typeface="Calibri"/>
                <a:ea typeface="Arial"/>
              </a:rPr>
              <a:t>ПРОГРАММА ЛЬГОТНОГО ЛИЗИНГА</a:t>
            </a:r>
            <a:endParaRPr lang="ru-RU" sz="11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1D1D1B"/>
                </a:solidFill>
                <a:latin typeface="Calibri"/>
                <a:ea typeface="Arial"/>
              </a:rPr>
              <a:t>УСТОЙЧИВОЕ РАЗВИТИЕ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object 70">
            <a:extLst>
              <a:ext uri="{FF2B5EF4-FFF2-40B4-BE49-F238E27FC236}">
                <a16:creationId xmlns:a16="http://schemas.microsoft.com/office/drawing/2014/main" id="{0032FDE0-5ACF-DB9E-EB39-6CC0C9B91BCE}"/>
              </a:ext>
            </a:extLst>
          </p:cNvPr>
          <p:cNvSpPr/>
          <p:nvPr/>
        </p:nvSpPr>
        <p:spPr>
          <a:xfrm>
            <a:off x="6737222" y="2647343"/>
            <a:ext cx="2750444" cy="1973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200" b="0" strike="noStrike" spc="-12" dirty="0">
                <a:solidFill>
                  <a:schemeClr val="dk1"/>
                </a:solidFill>
                <a:latin typeface="Calibri"/>
                <a:ea typeface="Arial"/>
              </a:rPr>
              <a:t>от </a:t>
            </a:r>
            <a:r>
              <a:rPr lang="ru-RU" sz="1200" b="1" spc="-12" dirty="0">
                <a:solidFill>
                  <a:srgbClr val="C00000"/>
                </a:solidFill>
                <a:latin typeface="Calibri"/>
                <a:ea typeface="Arial"/>
              </a:rPr>
              <a:t>13</a:t>
            </a:r>
            <a:r>
              <a:rPr lang="ru-RU" sz="1200" b="1" strike="noStrike" spc="-15" dirty="0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lang="ru-RU" sz="1200" b="0" strike="noStrike" spc="-7" dirty="0">
                <a:solidFill>
                  <a:schemeClr val="dk1"/>
                </a:solidFill>
                <a:latin typeface="Calibri"/>
                <a:ea typeface="Arial"/>
              </a:rPr>
              <a:t>до</a:t>
            </a:r>
            <a:r>
              <a:rPr lang="ru-RU" sz="1200" b="0" strike="noStrike" spc="-15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ru-RU" sz="1200" b="1" strike="noStrike" spc="-7" dirty="0">
                <a:solidFill>
                  <a:srgbClr val="C00000"/>
                </a:solidFill>
                <a:latin typeface="Calibri"/>
                <a:ea typeface="Arial"/>
              </a:rPr>
              <a:t>60</a:t>
            </a:r>
            <a:r>
              <a:rPr lang="ru-RU" sz="1200" b="1" strike="noStrike" spc="-12" dirty="0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lang="ru-RU" sz="1200" b="0" strike="noStrike" spc="-12" dirty="0">
                <a:solidFill>
                  <a:schemeClr val="dk1"/>
                </a:solidFill>
                <a:latin typeface="Calibri"/>
                <a:ea typeface="Arial"/>
              </a:rPr>
              <a:t>месяцев</a:t>
            </a: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1" name="object 71">
            <a:extLst>
              <a:ext uri="{FF2B5EF4-FFF2-40B4-BE49-F238E27FC236}">
                <a16:creationId xmlns:a16="http://schemas.microsoft.com/office/drawing/2014/main" id="{E60E7894-43D8-FDD2-A236-E742E963725F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6101818" y="2222664"/>
            <a:ext cx="262220" cy="219644"/>
          </a:xfrm>
          <a:prstGeom prst="rect">
            <a:avLst/>
          </a:prstGeom>
          <a:ln w="0">
            <a:noFill/>
          </a:ln>
        </p:spPr>
      </p:pic>
      <p:pic>
        <p:nvPicPr>
          <p:cNvPr id="122" name="object 72">
            <a:extLst>
              <a:ext uri="{FF2B5EF4-FFF2-40B4-BE49-F238E27FC236}">
                <a16:creationId xmlns:a16="http://schemas.microsoft.com/office/drawing/2014/main" id="{1EF87176-1EEC-765F-390A-B7AD91E8AEB7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6110736" y="2609044"/>
            <a:ext cx="242521" cy="259849"/>
          </a:xfrm>
          <a:prstGeom prst="rect">
            <a:avLst/>
          </a:prstGeom>
          <a:ln w="0">
            <a:noFill/>
          </a:ln>
        </p:spPr>
      </p:pic>
      <p:pic>
        <p:nvPicPr>
          <p:cNvPr id="123" name="object 73">
            <a:extLst>
              <a:ext uri="{FF2B5EF4-FFF2-40B4-BE49-F238E27FC236}">
                <a16:creationId xmlns:a16="http://schemas.microsoft.com/office/drawing/2014/main" id="{9AD6EE20-6DC5-0526-5B9D-93D1571808A2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6101818" y="3271618"/>
            <a:ext cx="262220" cy="227260"/>
          </a:xfrm>
          <a:prstGeom prst="rect">
            <a:avLst/>
          </a:prstGeom>
          <a:ln w="0">
            <a:noFill/>
          </a:ln>
        </p:spPr>
      </p:pic>
      <p:sp>
        <p:nvSpPr>
          <p:cNvPr id="124" name="object 74">
            <a:extLst>
              <a:ext uri="{FF2B5EF4-FFF2-40B4-BE49-F238E27FC236}">
                <a16:creationId xmlns:a16="http://schemas.microsoft.com/office/drawing/2014/main" id="{AC9E1AD3-635A-4ABD-D990-18AD3C2736DC}"/>
              </a:ext>
            </a:extLst>
          </p:cNvPr>
          <p:cNvSpPr/>
          <p:nvPr/>
        </p:nvSpPr>
        <p:spPr>
          <a:xfrm>
            <a:off x="4809147" y="2214517"/>
            <a:ext cx="808200" cy="228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400" b="1" strike="noStrike" spc="-7" dirty="0">
                <a:solidFill>
                  <a:srgbClr val="552112"/>
                </a:solidFill>
                <a:latin typeface="Calibri"/>
                <a:ea typeface="Arial"/>
              </a:rPr>
              <a:t>СУММА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object 75">
            <a:extLst>
              <a:ext uri="{FF2B5EF4-FFF2-40B4-BE49-F238E27FC236}">
                <a16:creationId xmlns:a16="http://schemas.microsoft.com/office/drawing/2014/main" id="{F2ABE68A-F5EA-8A4A-8CE6-338CC26EC3B4}"/>
              </a:ext>
            </a:extLst>
          </p:cNvPr>
          <p:cNvSpPr/>
          <p:nvPr/>
        </p:nvSpPr>
        <p:spPr>
          <a:xfrm>
            <a:off x="4815358" y="2657504"/>
            <a:ext cx="549720" cy="228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400" b="1" strike="noStrike" spc="-12" dirty="0">
                <a:solidFill>
                  <a:srgbClr val="552112"/>
                </a:solidFill>
                <a:latin typeface="Calibri"/>
                <a:ea typeface="Arial"/>
              </a:rPr>
              <a:t>С</a:t>
            </a:r>
            <a:r>
              <a:rPr lang="ru-RU" sz="1400" b="1" strike="noStrike" spc="-7" dirty="0">
                <a:solidFill>
                  <a:srgbClr val="552112"/>
                </a:solidFill>
                <a:latin typeface="Calibri"/>
                <a:ea typeface="Arial"/>
              </a:rPr>
              <a:t>РОК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object 76">
            <a:extLst>
              <a:ext uri="{FF2B5EF4-FFF2-40B4-BE49-F238E27FC236}">
                <a16:creationId xmlns:a16="http://schemas.microsoft.com/office/drawing/2014/main" id="{B7ADC7A2-E87B-D043-357A-A9B25AFBF599}"/>
              </a:ext>
            </a:extLst>
          </p:cNvPr>
          <p:cNvSpPr/>
          <p:nvPr/>
        </p:nvSpPr>
        <p:spPr>
          <a:xfrm>
            <a:off x="4817885" y="3285065"/>
            <a:ext cx="775080" cy="228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400" b="1" strike="noStrike" spc="-7" dirty="0">
                <a:solidFill>
                  <a:srgbClr val="552112"/>
                </a:solidFill>
                <a:latin typeface="Calibri"/>
                <a:ea typeface="Arial"/>
              </a:rPr>
              <a:t>С</a:t>
            </a:r>
            <a:r>
              <a:rPr lang="ru-RU" sz="1400" b="1" strike="noStrike" spc="-131" dirty="0">
                <a:solidFill>
                  <a:srgbClr val="552112"/>
                </a:solidFill>
                <a:latin typeface="Calibri"/>
                <a:ea typeface="Arial"/>
              </a:rPr>
              <a:t>Т</a:t>
            </a:r>
            <a:r>
              <a:rPr lang="ru-RU" sz="1400" b="1" strike="noStrike" spc="-1" dirty="0">
                <a:solidFill>
                  <a:srgbClr val="552112"/>
                </a:solidFill>
                <a:latin typeface="Calibri"/>
                <a:ea typeface="Arial"/>
              </a:rPr>
              <a:t>АВ</a:t>
            </a:r>
            <a:r>
              <a:rPr lang="ru-RU" sz="1400" b="1" strike="noStrike" spc="-12" dirty="0">
                <a:solidFill>
                  <a:srgbClr val="552112"/>
                </a:solidFill>
                <a:latin typeface="Calibri"/>
                <a:ea typeface="Arial"/>
              </a:rPr>
              <a:t>К</a:t>
            </a:r>
            <a:r>
              <a:rPr lang="ru-RU" sz="1400" b="1" strike="noStrike" spc="-1" dirty="0">
                <a:solidFill>
                  <a:srgbClr val="552112"/>
                </a:solidFill>
                <a:latin typeface="Calibri"/>
                <a:ea typeface="Arial"/>
              </a:rPr>
              <a:t>А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object 77">
            <a:extLst>
              <a:ext uri="{FF2B5EF4-FFF2-40B4-BE49-F238E27FC236}">
                <a16:creationId xmlns:a16="http://schemas.microsoft.com/office/drawing/2014/main" id="{1E8A94C3-A96A-7D72-E4A0-A754A32EF61C}"/>
              </a:ext>
            </a:extLst>
          </p:cNvPr>
          <p:cNvSpPr/>
          <p:nvPr/>
        </p:nvSpPr>
        <p:spPr>
          <a:xfrm>
            <a:off x="4593978" y="656415"/>
            <a:ext cx="5109315" cy="698242"/>
          </a:xfrm>
          <a:custGeom>
            <a:avLst/>
            <a:gdLst>
              <a:gd name="textAreaLeft" fmla="*/ 0 w 5189760"/>
              <a:gd name="textAreaRight" fmla="*/ 5191200 w 5189760"/>
              <a:gd name="textAreaTop" fmla="*/ 0 h 835560"/>
              <a:gd name="textAreaBottom" fmla="*/ 837000 h 835560"/>
            </a:gdLst>
            <a:ahLst/>
            <a:cxnLst/>
            <a:rect l="textAreaLeft" t="textAreaTop" r="textAreaRight" b="textAreaBottom"/>
            <a:pathLst>
              <a:path w="5191125" h="836930">
                <a:moveTo>
                  <a:pt x="0" y="139446"/>
                </a:moveTo>
                <a:lnTo>
                  <a:pt x="7114" y="95390"/>
                </a:lnTo>
                <a:lnTo>
                  <a:pt x="26919" y="57113"/>
                </a:lnTo>
                <a:lnTo>
                  <a:pt x="57113" y="26919"/>
                </a:lnTo>
                <a:lnTo>
                  <a:pt x="95390" y="7114"/>
                </a:lnTo>
                <a:lnTo>
                  <a:pt x="139445" y="0"/>
                </a:lnTo>
                <a:lnTo>
                  <a:pt x="5051297" y="0"/>
                </a:lnTo>
                <a:lnTo>
                  <a:pt x="5095353" y="7114"/>
                </a:lnTo>
                <a:lnTo>
                  <a:pt x="5133630" y="26919"/>
                </a:lnTo>
                <a:lnTo>
                  <a:pt x="5163824" y="57113"/>
                </a:lnTo>
                <a:lnTo>
                  <a:pt x="5183629" y="95390"/>
                </a:lnTo>
                <a:lnTo>
                  <a:pt x="5190744" y="139446"/>
                </a:lnTo>
                <a:lnTo>
                  <a:pt x="5190744" y="697230"/>
                </a:lnTo>
                <a:lnTo>
                  <a:pt x="5183629" y="741285"/>
                </a:lnTo>
                <a:lnTo>
                  <a:pt x="5163824" y="779562"/>
                </a:lnTo>
                <a:lnTo>
                  <a:pt x="5133630" y="809756"/>
                </a:lnTo>
                <a:lnTo>
                  <a:pt x="5095353" y="829561"/>
                </a:lnTo>
                <a:lnTo>
                  <a:pt x="5051297" y="836676"/>
                </a:lnTo>
                <a:lnTo>
                  <a:pt x="139445" y="836676"/>
                </a:lnTo>
                <a:lnTo>
                  <a:pt x="95390" y="829561"/>
                </a:lnTo>
                <a:lnTo>
                  <a:pt x="57113" y="809756"/>
                </a:lnTo>
                <a:lnTo>
                  <a:pt x="26919" y="779562"/>
                </a:lnTo>
                <a:lnTo>
                  <a:pt x="7114" y="741285"/>
                </a:lnTo>
                <a:lnTo>
                  <a:pt x="0" y="697230"/>
                </a:lnTo>
                <a:lnTo>
                  <a:pt x="0" y="139446"/>
                </a:lnTo>
                <a:close/>
              </a:path>
            </a:pathLst>
          </a:custGeom>
          <a:noFill/>
          <a:ln w="57960">
            <a:solidFill>
              <a:srgbClr val="EB5C3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chemeClr val="dk1"/>
              </a:solidFill>
              <a:latin typeface="Calibri"/>
              <a:ea typeface="Arial"/>
            </a:endParaRPr>
          </a:p>
        </p:txBody>
      </p:sp>
      <p:sp>
        <p:nvSpPr>
          <p:cNvPr id="128" name="object 78">
            <a:extLst>
              <a:ext uri="{FF2B5EF4-FFF2-40B4-BE49-F238E27FC236}">
                <a16:creationId xmlns:a16="http://schemas.microsoft.com/office/drawing/2014/main" id="{DBD3754F-3185-2500-D443-3F73C33BC3A0}"/>
              </a:ext>
            </a:extLst>
          </p:cNvPr>
          <p:cNvSpPr/>
          <p:nvPr/>
        </p:nvSpPr>
        <p:spPr>
          <a:xfrm>
            <a:off x="4670407" y="2182797"/>
            <a:ext cx="5297050" cy="45719"/>
          </a:xfrm>
          <a:custGeom>
            <a:avLst/>
            <a:gdLst>
              <a:gd name="textAreaLeft" fmla="*/ 0 w 5107680"/>
              <a:gd name="textAreaRight" fmla="*/ 5109120 w 5107680"/>
              <a:gd name="textAreaTop" fmla="*/ 0 h 360"/>
              <a:gd name="textAreaBottom" fmla="*/ 5760 h 360"/>
            </a:gdLst>
            <a:ahLst/>
            <a:cxnLst/>
            <a:rect l="textAreaLeft" t="textAreaTop" r="textAreaRight" b="textAreaBottom"/>
            <a:pathLst>
              <a:path w="5109209">
                <a:moveTo>
                  <a:pt x="0" y="0"/>
                </a:moveTo>
                <a:lnTo>
                  <a:pt x="5108702" y="0"/>
                </a:lnTo>
              </a:path>
            </a:pathLst>
          </a:custGeom>
          <a:noFill/>
          <a:ln w="38160">
            <a:solidFill>
              <a:srgbClr val="C69262"/>
            </a:solidFill>
            <a:prstDash val="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chemeClr val="dk1"/>
              </a:solidFill>
              <a:latin typeface="Calibri"/>
              <a:ea typeface="Arial"/>
            </a:endParaRPr>
          </a:p>
        </p:txBody>
      </p:sp>
      <p:sp>
        <p:nvSpPr>
          <p:cNvPr id="129" name="object 79">
            <a:extLst>
              <a:ext uri="{FF2B5EF4-FFF2-40B4-BE49-F238E27FC236}">
                <a16:creationId xmlns:a16="http://schemas.microsoft.com/office/drawing/2014/main" id="{CD002830-0D49-9A53-CCA8-CAB31B589769}"/>
              </a:ext>
            </a:extLst>
          </p:cNvPr>
          <p:cNvSpPr/>
          <p:nvPr/>
        </p:nvSpPr>
        <p:spPr>
          <a:xfrm>
            <a:off x="6737222" y="2225075"/>
            <a:ext cx="2186929" cy="1973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2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0,5 - </a:t>
            </a:r>
            <a:r>
              <a:rPr lang="en-US" sz="12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20</a:t>
            </a:r>
            <a:r>
              <a:rPr lang="ru-RU" sz="12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 млн. </a:t>
            </a:r>
            <a:r>
              <a:rPr lang="ru-RU" sz="1200" b="0" strike="noStrike" spc="-12" dirty="0">
                <a:solidFill>
                  <a:schemeClr val="dk1"/>
                </a:solidFill>
                <a:latin typeface="Calibri"/>
                <a:ea typeface="Arial"/>
              </a:rPr>
              <a:t>рублей</a:t>
            </a: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0" name="Рисунок 35">
            <a:extLst>
              <a:ext uri="{FF2B5EF4-FFF2-40B4-BE49-F238E27FC236}">
                <a16:creationId xmlns:a16="http://schemas.microsoft.com/office/drawing/2014/main" id="{B3173E04-A0F7-A90E-78D1-8C8D574E07A7}"/>
              </a:ext>
            </a:extLst>
          </p:cNvPr>
          <p:cNvPicPr/>
          <p:nvPr/>
        </p:nvPicPr>
        <p:blipFill>
          <a:blip r:embed="rId5"/>
          <a:srcRect t="1691" r="61227"/>
          <a:stretch/>
        </p:blipFill>
        <p:spPr>
          <a:xfrm>
            <a:off x="72435" y="423656"/>
            <a:ext cx="3984659" cy="6139249"/>
          </a:xfrm>
          <a:prstGeom prst="rect">
            <a:avLst/>
          </a:prstGeom>
          <a:ln w="0">
            <a:noFill/>
          </a:ln>
        </p:spPr>
      </p:pic>
      <p:sp>
        <p:nvSpPr>
          <p:cNvPr id="133" name="TextBox 23">
            <a:extLst>
              <a:ext uri="{FF2B5EF4-FFF2-40B4-BE49-F238E27FC236}">
                <a16:creationId xmlns:a16="http://schemas.microsoft.com/office/drawing/2014/main" id="{2E122A7C-4314-F409-ECFB-F4F098C302D8}"/>
              </a:ext>
            </a:extLst>
          </p:cNvPr>
          <p:cNvSpPr/>
          <p:nvPr/>
        </p:nvSpPr>
        <p:spPr>
          <a:xfrm>
            <a:off x="4670407" y="1322705"/>
            <a:ext cx="5739036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200" b="0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Для субъектов МСП с </a:t>
            </a:r>
            <a:r>
              <a:rPr lang="ru-RU" sz="1200" b="1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основным видом </a:t>
            </a:r>
            <a:r>
              <a:rPr lang="ru-RU" sz="1200" b="1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деятельности производство, услуги в области питания, телекоммуникации</a:t>
            </a:r>
            <a:endParaRPr lang="ru-RU" sz="1200" b="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00000"/>
              </a:lnSpc>
            </a:pPr>
            <a:r>
              <a:rPr lang="ru-RU" sz="1200" b="1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(разделы </a:t>
            </a:r>
            <a:r>
              <a:rPr lang="en-US" sz="1200" b="1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C, I, J, L, M </a:t>
            </a:r>
            <a:r>
              <a:rPr lang="ru-RU" sz="1200" b="1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классификатора ОКВЭД</a:t>
            </a:r>
            <a:r>
              <a:rPr lang="en-US" sz="1200" b="1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)</a:t>
            </a:r>
            <a:endParaRPr lang="ru-RU" sz="1200" b="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B8BD50-D73B-802C-758A-3200EF79BB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4821" y="447213"/>
            <a:ext cx="1225906" cy="6696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11FAA92-2FBB-D2B4-B82A-63B64DE51518}"/>
              </a:ext>
            </a:extLst>
          </p:cNvPr>
          <p:cNvSpPr txBox="1"/>
          <p:nvPr/>
        </p:nvSpPr>
        <p:spPr>
          <a:xfrm>
            <a:off x="6610135" y="3197042"/>
            <a:ext cx="526937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480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200" b="1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9,5% годовых – для субъектов МСП:</a:t>
            </a:r>
            <a:endParaRPr lang="ru-RU" sz="1200" b="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00000"/>
              </a:lnSpc>
              <a:buClr>
                <a:srgbClr val="000000"/>
              </a:buClr>
              <a:tabLst>
                <a:tab pos="0" algn="l"/>
              </a:tabLst>
            </a:pPr>
            <a:r>
              <a:rPr lang="ru-RU" sz="1200" b="0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- основной вид деятельности - производство (раздел С классификатора ОКВЭД),</a:t>
            </a:r>
            <a:endParaRPr lang="ru-RU" sz="1200" b="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00000"/>
              </a:lnSpc>
              <a:buClr>
                <a:srgbClr val="000000"/>
              </a:buClr>
              <a:tabLst>
                <a:tab pos="0" algn="l"/>
              </a:tabLst>
            </a:pPr>
            <a:r>
              <a:rPr lang="ru-RU" sz="1200" b="0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- управляющие компании аккредитованных Министерством экономики индустриальных (промышленных) парков,</a:t>
            </a:r>
            <a:endParaRPr lang="ru-RU" sz="1200" b="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00000"/>
              </a:lnSpc>
              <a:buClr>
                <a:srgbClr val="000000"/>
              </a:buClr>
              <a:tabLst>
                <a:tab pos="0" algn="l"/>
              </a:tabLst>
            </a:pPr>
            <a:r>
              <a:rPr lang="ru-RU" sz="1200" b="0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- субъекты МСП, арендующие муниципальное имущество (не торговля).</a:t>
            </a:r>
            <a:endParaRPr lang="ru-RU" sz="1200" b="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7480" defTabSz="914400">
              <a:lnSpc>
                <a:spcPct val="100000"/>
              </a:lnSpc>
              <a:tabLst>
                <a:tab pos="0" algn="l"/>
              </a:tabLst>
            </a:pPr>
            <a:br>
              <a:rPr lang="en-US" sz="1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½ </a:t>
            </a:r>
            <a:r>
              <a:rPr lang="ru-RU" sz="1200" b="1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ключевой ставка Банка России + 5%:</a:t>
            </a:r>
          </a:p>
          <a:p>
            <a:pPr marL="87480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200" spc="-1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д</a:t>
            </a:r>
            <a:r>
              <a:rPr lang="ru-RU" sz="1200" b="0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ля других субъектов МСП, вид деятельности которых соответствует ОКВЭД</a:t>
            </a:r>
            <a:endParaRPr lang="ru-RU" sz="1200" spc="-1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  <a:p>
            <a:pPr marL="87480" defTabSz="914400">
              <a:lnSpc>
                <a:spcPct val="100000"/>
              </a:lnSpc>
              <a:tabLst>
                <a:tab pos="0" algn="l"/>
              </a:tabLst>
            </a:pPr>
            <a:endParaRPr lang="ru-RU" sz="1200" b="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11E7A0-7499-15DC-8923-B109CD2D0B5B}"/>
              </a:ext>
            </a:extLst>
          </p:cNvPr>
          <p:cNvSpPr txBox="1"/>
          <p:nvPr/>
        </p:nvSpPr>
        <p:spPr>
          <a:xfrm>
            <a:off x="4779987" y="5348747"/>
            <a:ext cx="14648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spc="-7" dirty="0">
                <a:solidFill>
                  <a:srgbClr val="552112"/>
                </a:solidFill>
                <a:latin typeface="Calibri"/>
              </a:rPr>
              <a:t>ПРЕДМЕТ</a:t>
            </a:r>
            <a:r>
              <a:rPr lang="ru-RU" sz="1400" b="1" strike="noStrike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ru-RU" sz="1400" b="1" spc="-7" dirty="0">
                <a:solidFill>
                  <a:srgbClr val="552112"/>
                </a:solidFill>
                <a:latin typeface="Calibri"/>
              </a:rPr>
              <a:t>ЛИЗИНГА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34BC4C-F659-D258-213F-7329CFCDC19F}"/>
              </a:ext>
            </a:extLst>
          </p:cNvPr>
          <p:cNvSpPr txBox="1"/>
          <p:nvPr/>
        </p:nvSpPr>
        <p:spPr>
          <a:xfrm>
            <a:off x="6693361" y="5262903"/>
            <a:ext cx="41333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высокотехнологичное оборудование, коммерческий автотранспорт, спецтехника - российского производства (новые, не бывшие в употреблении/не введенные в эксплуатацию)</a:t>
            </a:r>
            <a:endParaRPr lang="ru-RU" sz="1200" dirty="0"/>
          </a:p>
        </p:txBody>
      </p:sp>
      <p:sp>
        <p:nvSpPr>
          <p:cNvPr id="19" name="Кольцо 15">
            <a:extLst>
              <a:ext uri="{FF2B5EF4-FFF2-40B4-BE49-F238E27FC236}">
                <a16:creationId xmlns:a16="http://schemas.microsoft.com/office/drawing/2014/main" id="{AED597B3-59FC-19CD-BD89-35F327826D8D}"/>
              </a:ext>
            </a:extLst>
          </p:cNvPr>
          <p:cNvSpPr/>
          <p:nvPr/>
        </p:nvSpPr>
        <p:spPr>
          <a:xfrm>
            <a:off x="6101747" y="5329415"/>
            <a:ext cx="314639" cy="274766"/>
          </a:xfrm>
          <a:custGeom>
            <a:avLst/>
            <a:gdLst>
              <a:gd name="textAreaLeft" fmla="*/ 0 w 314640"/>
              <a:gd name="textAreaRight" fmla="*/ 316080 w 314640"/>
              <a:gd name="textAreaTop" fmla="*/ 0 h 312840"/>
              <a:gd name="textAreaBottom" fmla="*/ 314280 h 312840"/>
            </a:gdLst>
            <a:ahLst/>
            <a:cxnLst/>
            <a:rect l="textAreaLeft" t="textAreaTop" r="textAreaRight" b="textAreaBottom"/>
            <a:pathLst>
              <a:path w="315913" h="314325">
                <a:moveTo>
                  <a:pt x="0" y="157163"/>
                </a:moveTo>
                <a:cubicBezTo>
                  <a:pt x="0" y="70364"/>
                  <a:pt x="70720" y="0"/>
                  <a:pt x="157957" y="0"/>
                </a:cubicBezTo>
                <a:cubicBezTo>
                  <a:pt x="245194" y="0"/>
                  <a:pt x="315914" y="70364"/>
                  <a:pt x="315914" y="157163"/>
                </a:cubicBezTo>
                <a:cubicBezTo>
                  <a:pt x="315914" y="243962"/>
                  <a:pt x="245194" y="314326"/>
                  <a:pt x="157957" y="314326"/>
                </a:cubicBezTo>
                <a:cubicBezTo>
                  <a:pt x="70720" y="314326"/>
                  <a:pt x="0" y="243962"/>
                  <a:pt x="0" y="157163"/>
                </a:cubicBezTo>
                <a:close/>
                <a:moveTo>
                  <a:pt x="78581" y="157163"/>
                </a:moveTo>
                <a:cubicBezTo>
                  <a:pt x="78581" y="200562"/>
                  <a:pt x="114118" y="235744"/>
                  <a:pt x="157956" y="235744"/>
                </a:cubicBezTo>
                <a:cubicBezTo>
                  <a:pt x="201794" y="235744"/>
                  <a:pt x="237331" y="200562"/>
                  <a:pt x="237331" y="157163"/>
                </a:cubicBezTo>
                <a:cubicBezTo>
                  <a:pt x="237331" y="113764"/>
                  <a:pt x="201794" y="78582"/>
                  <a:pt x="157956" y="78582"/>
                </a:cubicBezTo>
                <a:cubicBezTo>
                  <a:pt x="114118" y="78582"/>
                  <a:pt x="78581" y="113764"/>
                  <a:pt x="78581" y="157163"/>
                </a:cubicBezTo>
                <a:close/>
              </a:path>
            </a:pathLst>
          </a:custGeom>
          <a:solidFill>
            <a:srgbClr val="C7936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2DF4169-9689-F804-CA98-F60DEC100E87}"/>
              </a:ext>
            </a:extLst>
          </p:cNvPr>
          <p:cNvSpPr txBox="1"/>
          <p:nvPr/>
        </p:nvSpPr>
        <p:spPr>
          <a:xfrm>
            <a:off x="4786338" y="6138822"/>
            <a:ext cx="8014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spc="-7" dirty="0">
                <a:solidFill>
                  <a:srgbClr val="552112"/>
                </a:solidFill>
                <a:latin typeface="Calibri"/>
              </a:rPr>
              <a:t>АВАНС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C0BCCAF-1180-4C35-6AA9-C444FAC13D02}"/>
              </a:ext>
            </a:extLst>
          </p:cNvPr>
          <p:cNvSpPr txBox="1"/>
          <p:nvPr/>
        </p:nvSpPr>
        <p:spPr>
          <a:xfrm>
            <a:off x="6693361" y="6117159"/>
            <a:ext cx="44066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от 15% до 49% (0% - при предоставлении поручительства Гарантийного Фонда Республики Татарстан)</a:t>
            </a:r>
            <a:endParaRPr lang="ru-RU" sz="1200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CA9C10F-9881-5D06-BCE3-5C0985B3D747}"/>
              </a:ext>
            </a:extLst>
          </p:cNvPr>
          <p:cNvSpPr txBox="1"/>
          <p:nvPr/>
        </p:nvSpPr>
        <p:spPr>
          <a:xfrm>
            <a:off x="164726" y="1434549"/>
            <a:ext cx="536518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bg1"/>
                </a:solidFill>
                <a:ea typeface="Arial"/>
              </a:rPr>
              <a:t>Получить консультацию:</a:t>
            </a:r>
            <a:endParaRPr lang="ru-RU" sz="1800" b="0" strike="noStrike" spc="-1" dirty="0">
              <a:solidFill>
                <a:schemeClr val="bg1"/>
              </a:solidFill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chemeClr val="bg1"/>
                </a:solidFill>
                <a:latin typeface="+mj-lt"/>
                <a:ea typeface="Arial"/>
              </a:rPr>
              <a:t>8 843-524-72-32 (доб. 303)</a:t>
            </a:r>
            <a:endParaRPr lang="ru-RU" sz="1800" b="0" strike="noStrike" spc="-1" dirty="0">
              <a:solidFill>
                <a:schemeClr val="bg1"/>
              </a:solidFill>
              <a:latin typeface="+mj-lt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chemeClr val="bg1"/>
                </a:solidFill>
                <a:latin typeface="+mj-lt"/>
                <a:ea typeface="Arial"/>
              </a:rPr>
              <a:t>8 927-498-97-90</a:t>
            </a:r>
            <a:endParaRPr lang="en-US" sz="1800" b="0" strike="noStrike" spc="-1" dirty="0">
              <a:solidFill>
                <a:schemeClr val="bg1"/>
              </a:solidFill>
              <a:latin typeface="+mj-lt"/>
              <a:ea typeface="Arial"/>
            </a:endParaRPr>
          </a:p>
          <a:p>
            <a:r>
              <a:rPr lang="en-US" sz="1800" b="0" strike="noStrike" spc="-1" dirty="0">
                <a:solidFill>
                  <a:schemeClr val="bg1"/>
                </a:solidFill>
                <a:latin typeface="+mj-lt"/>
                <a:ea typeface="Arial"/>
              </a:rPr>
              <a:t>sales@rlcrt.ru</a:t>
            </a:r>
            <a:endParaRPr lang="ru-RU" sz="1800" b="0" strike="noStrike" spc="-1" dirty="0">
              <a:solidFill>
                <a:schemeClr val="bg1"/>
              </a:solidFill>
              <a:latin typeface="+mj-lt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" name="Группа 12">
            <a:extLst>
              <a:ext uri="{FF2B5EF4-FFF2-40B4-BE49-F238E27FC236}">
                <a16:creationId xmlns:a16="http://schemas.microsoft.com/office/drawing/2014/main" id="{AF8D2F70-5033-0B12-7628-0DE95CB550AE}"/>
              </a:ext>
            </a:extLst>
          </p:cNvPr>
          <p:cNvGrpSpPr/>
          <p:nvPr/>
        </p:nvGrpSpPr>
        <p:grpSpPr>
          <a:xfrm>
            <a:off x="618322" y="51600"/>
            <a:ext cx="11033745" cy="403329"/>
            <a:chOff x="210960" y="179280"/>
            <a:chExt cx="9992160" cy="470880"/>
          </a:xfrm>
        </p:grpSpPr>
        <p:sp>
          <p:nvSpPr>
            <p:cNvPr id="4" name="Параллелограмм 13">
              <a:extLst>
                <a:ext uri="{FF2B5EF4-FFF2-40B4-BE49-F238E27FC236}">
                  <a16:creationId xmlns:a16="http://schemas.microsoft.com/office/drawing/2014/main" id="{22918D59-8DB2-3BCF-27F8-26594D07EE82}"/>
                </a:ext>
              </a:extLst>
            </p:cNvPr>
            <p:cNvSpPr/>
            <p:nvPr/>
          </p:nvSpPr>
          <p:spPr>
            <a:xfrm>
              <a:off x="997560" y="179280"/>
              <a:ext cx="919872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5" name="Прямоугольник 14">
              <a:extLst>
                <a:ext uri="{FF2B5EF4-FFF2-40B4-BE49-F238E27FC236}">
                  <a16:creationId xmlns:a16="http://schemas.microsoft.com/office/drawing/2014/main" id="{8292586C-0EB6-BF05-A250-30B3854F339C}"/>
                </a:ext>
              </a:extLst>
            </p:cNvPr>
            <p:cNvSpPr/>
            <p:nvPr/>
          </p:nvSpPr>
          <p:spPr>
            <a:xfrm>
              <a:off x="1046684" y="242280"/>
              <a:ext cx="9156436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1800" b="1" strike="noStrike" cap="all" spc="-1" dirty="0">
                  <a:solidFill>
                    <a:schemeClr val="lt1"/>
                  </a:solidFill>
                  <a:latin typeface="Arial Black"/>
                  <a:ea typeface="Arial"/>
                </a:rPr>
                <a:t>МЕРЫ ПОДДЕРЖКИ Региональной лизинговой компании</a:t>
              </a:r>
              <a:endParaRPr lang="ru-RU" sz="18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" name="Параллелограмм 15">
              <a:extLst>
                <a:ext uri="{FF2B5EF4-FFF2-40B4-BE49-F238E27FC236}">
                  <a16:creationId xmlns:a16="http://schemas.microsoft.com/office/drawing/2014/main" id="{085944BF-F873-BA59-14A7-952CAA27A12B}"/>
                </a:ext>
              </a:extLst>
            </p:cNvPr>
            <p:cNvSpPr/>
            <p:nvPr/>
          </p:nvSpPr>
          <p:spPr>
            <a:xfrm>
              <a:off x="210960" y="179280"/>
              <a:ext cx="77976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7" name="Прямоугольник 16">
              <a:extLst>
                <a:ext uri="{FF2B5EF4-FFF2-40B4-BE49-F238E27FC236}">
                  <a16:creationId xmlns:a16="http://schemas.microsoft.com/office/drawing/2014/main" id="{6D90CB64-EFD1-55F4-3566-75F300BCD7D6}"/>
                </a:ext>
              </a:extLst>
            </p:cNvPr>
            <p:cNvSpPr/>
            <p:nvPr/>
          </p:nvSpPr>
          <p:spPr>
            <a:xfrm>
              <a:off x="339120" y="216720"/>
              <a:ext cx="538560" cy="39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2000" b="0" strike="noStrike" spc="-1">
                <a:solidFill>
                  <a:schemeClr val="dk1"/>
                </a:solidFill>
                <a:latin typeface="Arial Black"/>
                <a:ea typeface="Arial"/>
              </a:endParaRPr>
            </a:p>
          </p:txBody>
        </p:sp>
      </p:grpSp>
      <p:pic>
        <p:nvPicPr>
          <p:cNvPr id="30" name="object 73">
            <a:extLst>
              <a:ext uri="{FF2B5EF4-FFF2-40B4-BE49-F238E27FC236}">
                <a16:creationId xmlns:a16="http://schemas.microsoft.com/office/drawing/2014/main" id="{139C13C7-45D1-4068-8D1C-081F3D257455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6135195" y="4499790"/>
            <a:ext cx="262220" cy="227260"/>
          </a:xfrm>
          <a:prstGeom prst="rect">
            <a:avLst/>
          </a:prstGeom>
          <a:ln w="0">
            <a:noFill/>
          </a:ln>
        </p:spPr>
      </p:pic>
      <p:pic>
        <p:nvPicPr>
          <p:cNvPr id="31" name="object 73">
            <a:extLst>
              <a:ext uri="{FF2B5EF4-FFF2-40B4-BE49-F238E27FC236}">
                <a16:creationId xmlns:a16="http://schemas.microsoft.com/office/drawing/2014/main" id="{22A8B240-CAAB-46BF-B445-28BEC15779CB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6110736" y="6164874"/>
            <a:ext cx="262220" cy="22726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7354010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3B010-1BAF-7B56-9EBC-91C0E7F38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object 69">
            <a:extLst>
              <a:ext uri="{FF2B5EF4-FFF2-40B4-BE49-F238E27FC236}">
                <a16:creationId xmlns:a16="http://schemas.microsoft.com/office/drawing/2014/main" id="{A91BAB48-6587-B829-8EA2-E83FF2AD2D24}"/>
              </a:ext>
            </a:extLst>
          </p:cNvPr>
          <p:cNvSpPr/>
          <p:nvPr/>
        </p:nvSpPr>
        <p:spPr>
          <a:xfrm>
            <a:off x="4755850" y="818333"/>
            <a:ext cx="6044242" cy="50003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marL="12600" defTabSz="914400">
              <a:lnSpc>
                <a:spcPts val="1386"/>
              </a:lnSpc>
              <a:spcBef>
                <a:spcPts val="99"/>
              </a:spcBef>
            </a:pPr>
            <a:r>
              <a:rPr lang="ru-RU" sz="1100" b="1" strike="noStrike" spc="-7" dirty="0">
                <a:solidFill>
                  <a:srgbClr val="552112"/>
                </a:solidFill>
                <a:latin typeface="Calibri"/>
                <a:ea typeface="Arial"/>
              </a:rPr>
              <a:t>ПРОГРАММА ЛЬГОТНОГО ЛИЗИНГА</a:t>
            </a:r>
            <a:endParaRPr lang="ru-RU" sz="11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1D1D1B"/>
                </a:solidFill>
                <a:latin typeface="Calibri"/>
                <a:ea typeface="Arial"/>
              </a:rPr>
              <a:t>ЛИЗИНГ ПРОИЗВОДСТВЕННОЙ НЕДВИЖИМОСТИ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object 70">
            <a:extLst>
              <a:ext uri="{FF2B5EF4-FFF2-40B4-BE49-F238E27FC236}">
                <a16:creationId xmlns:a16="http://schemas.microsoft.com/office/drawing/2014/main" id="{17351629-0FE1-E408-4875-39465EFE6E89}"/>
              </a:ext>
            </a:extLst>
          </p:cNvPr>
          <p:cNvSpPr/>
          <p:nvPr/>
        </p:nvSpPr>
        <p:spPr>
          <a:xfrm>
            <a:off x="6764784" y="3253484"/>
            <a:ext cx="2692080" cy="28972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b="0" strike="noStrike" spc="-12" dirty="0">
                <a:solidFill>
                  <a:schemeClr val="dk1"/>
                </a:solidFill>
                <a:latin typeface="Calibri"/>
                <a:ea typeface="Arial"/>
              </a:rPr>
              <a:t>от </a:t>
            </a:r>
            <a:r>
              <a:rPr lang="ru-RU" b="1" spc="-12" dirty="0">
                <a:solidFill>
                  <a:srgbClr val="C00000"/>
                </a:solidFill>
                <a:latin typeface="Calibri"/>
                <a:ea typeface="Arial"/>
              </a:rPr>
              <a:t>13</a:t>
            </a:r>
            <a:r>
              <a:rPr lang="ru-RU" b="1" strike="noStrike" spc="-15" dirty="0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lang="ru-RU" b="0" strike="noStrike" spc="-7" dirty="0">
                <a:solidFill>
                  <a:schemeClr val="dk1"/>
                </a:solidFill>
                <a:latin typeface="Calibri"/>
                <a:ea typeface="Arial"/>
              </a:rPr>
              <a:t>до</a:t>
            </a:r>
            <a:r>
              <a:rPr lang="ru-RU" b="0" strike="noStrike" spc="-15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ru-RU" b="1" strike="noStrike" spc="-7" dirty="0">
                <a:solidFill>
                  <a:srgbClr val="C00000"/>
                </a:solidFill>
                <a:latin typeface="Calibri"/>
                <a:ea typeface="Arial"/>
              </a:rPr>
              <a:t>60</a:t>
            </a:r>
            <a:r>
              <a:rPr lang="ru-RU" b="1" strike="noStrike" spc="-12" dirty="0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lang="ru-RU" b="0" strike="noStrike" spc="-12" dirty="0">
                <a:solidFill>
                  <a:schemeClr val="dk1"/>
                </a:solidFill>
                <a:latin typeface="Calibri"/>
                <a:ea typeface="Arial"/>
              </a:rPr>
              <a:t>месяцев</a:t>
            </a:r>
            <a:endParaRPr lang="ru-RU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1" name="object 71">
            <a:extLst>
              <a:ext uri="{FF2B5EF4-FFF2-40B4-BE49-F238E27FC236}">
                <a16:creationId xmlns:a16="http://schemas.microsoft.com/office/drawing/2014/main" id="{269BDBA8-1B0E-1F8E-409E-EF56969BEF96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5922738" y="2552222"/>
            <a:ext cx="447379" cy="426571"/>
          </a:xfrm>
          <a:prstGeom prst="rect">
            <a:avLst/>
          </a:prstGeom>
          <a:ln w="0">
            <a:noFill/>
          </a:ln>
        </p:spPr>
      </p:pic>
      <p:pic>
        <p:nvPicPr>
          <p:cNvPr id="122" name="object 72">
            <a:extLst>
              <a:ext uri="{FF2B5EF4-FFF2-40B4-BE49-F238E27FC236}">
                <a16:creationId xmlns:a16="http://schemas.microsoft.com/office/drawing/2014/main" id="{62EB5B55-744C-2B00-71DB-A046862104A0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5942438" y="3188197"/>
            <a:ext cx="427679" cy="420297"/>
          </a:xfrm>
          <a:prstGeom prst="rect">
            <a:avLst/>
          </a:prstGeom>
          <a:ln w="0">
            <a:noFill/>
          </a:ln>
        </p:spPr>
      </p:pic>
      <p:pic>
        <p:nvPicPr>
          <p:cNvPr id="123" name="object 73">
            <a:extLst>
              <a:ext uri="{FF2B5EF4-FFF2-40B4-BE49-F238E27FC236}">
                <a16:creationId xmlns:a16="http://schemas.microsoft.com/office/drawing/2014/main" id="{2FBDC293-9F1F-6ACC-FB54-EF11F165DF8D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5942438" y="3902554"/>
            <a:ext cx="447379" cy="420297"/>
          </a:xfrm>
          <a:prstGeom prst="rect">
            <a:avLst/>
          </a:prstGeom>
          <a:ln w="0">
            <a:noFill/>
          </a:ln>
        </p:spPr>
      </p:pic>
      <p:sp>
        <p:nvSpPr>
          <p:cNvPr id="124" name="object 74">
            <a:extLst>
              <a:ext uri="{FF2B5EF4-FFF2-40B4-BE49-F238E27FC236}">
                <a16:creationId xmlns:a16="http://schemas.microsoft.com/office/drawing/2014/main" id="{A8914E63-EEEF-5CAC-F1B7-CAC9202156D3}"/>
              </a:ext>
            </a:extLst>
          </p:cNvPr>
          <p:cNvSpPr/>
          <p:nvPr/>
        </p:nvSpPr>
        <p:spPr>
          <a:xfrm>
            <a:off x="4693934" y="2587453"/>
            <a:ext cx="808200" cy="28972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b="1" strike="noStrike" spc="-7" dirty="0">
                <a:solidFill>
                  <a:srgbClr val="552112"/>
                </a:solidFill>
                <a:latin typeface="Calibri"/>
                <a:ea typeface="Arial"/>
              </a:rPr>
              <a:t>СУММА</a:t>
            </a:r>
            <a:endParaRPr lang="ru-RU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object 75">
            <a:extLst>
              <a:ext uri="{FF2B5EF4-FFF2-40B4-BE49-F238E27FC236}">
                <a16:creationId xmlns:a16="http://schemas.microsoft.com/office/drawing/2014/main" id="{C9AF2F17-D42C-1C1E-2AA0-75B46D0D1A1D}"/>
              </a:ext>
            </a:extLst>
          </p:cNvPr>
          <p:cNvSpPr/>
          <p:nvPr/>
        </p:nvSpPr>
        <p:spPr>
          <a:xfrm>
            <a:off x="4732705" y="3275030"/>
            <a:ext cx="680815" cy="28972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b="1" strike="noStrike" spc="-12" dirty="0">
                <a:solidFill>
                  <a:srgbClr val="552112"/>
                </a:solidFill>
                <a:latin typeface="Calibri"/>
                <a:ea typeface="Arial"/>
              </a:rPr>
              <a:t>С</a:t>
            </a:r>
            <a:r>
              <a:rPr lang="ru-RU" b="1" strike="noStrike" spc="-7" dirty="0">
                <a:solidFill>
                  <a:srgbClr val="552112"/>
                </a:solidFill>
                <a:latin typeface="Calibri"/>
                <a:ea typeface="Arial"/>
              </a:rPr>
              <a:t>РОК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object 76">
            <a:extLst>
              <a:ext uri="{FF2B5EF4-FFF2-40B4-BE49-F238E27FC236}">
                <a16:creationId xmlns:a16="http://schemas.microsoft.com/office/drawing/2014/main" id="{FD376687-DE87-10AE-E75A-64DC16F4A10A}"/>
              </a:ext>
            </a:extLst>
          </p:cNvPr>
          <p:cNvSpPr/>
          <p:nvPr/>
        </p:nvSpPr>
        <p:spPr>
          <a:xfrm>
            <a:off x="4732705" y="3932203"/>
            <a:ext cx="775080" cy="28972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b="1" strike="noStrike" spc="-7" dirty="0">
                <a:solidFill>
                  <a:srgbClr val="552112"/>
                </a:solidFill>
                <a:latin typeface="Calibri"/>
                <a:ea typeface="Arial"/>
              </a:rPr>
              <a:t>С</a:t>
            </a:r>
            <a:r>
              <a:rPr lang="ru-RU" b="1" strike="noStrike" spc="-131" dirty="0">
                <a:solidFill>
                  <a:srgbClr val="552112"/>
                </a:solidFill>
                <a:latin typeface="Calibri"/>
                <a:ea typeface="Arial"/>
              </a:rPr>
              <a:t>Т</a:t>
            </a:r>
            <a:r>
              <a:rPr lang="ru-RU" b="1" strike="noStrike" spc="-1" dirty="0">
                <a:solidFill>
                  <a:srgbClr val="552112"/>
                </a:solidFill>
                <a:latin typeface="Calibri"/>
                <a:ea typeface="Arial"/>
              </a:rPr>
              <a:t>АВ</a:t>
            </a:r>
            <a:r>
              <a:rPr lang="ru-RU" b="1" strike="noStrike" spc="-12" dirty="0">
                <a:solidFill>
                  <a:srgbClr val="552112"/>
                </a:solidFill>
                <a:latin typeface="Calibri"/>
                <a:ea typeface="Arial"/>
              </a:rPr>
              <a:t>К</a:t>
            </a:r>
            <a:r>
              <a:rPr lang="ru-RU" b="1" strike="noStrike" spc="-1" dirty="0">
                <a:solidFill>
                  <a:srgbClr val="552112"/>
                </a:solidFill>
                <a:latin typeface="Calibri"/>
                <a:ea typeface="Arial"/>
              </a:rPr>
              <a:t>А</a:t>
            </a:r>
            <a:endParaRPr lang="ru-RU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object 77">
            <a:extLst>
              <a:ext uri="{FF2B5EF4-FFF2-40B4-BE49-F238E27FC236}">
                <a16:creationId xmlns:a16="http://schemas.microsoft.com/office/drawing/2014/main" id="{F71F8F44-6018-EC90-6CD1-BF135132D34C}"/>
              </a:ext>
            </a:extLst>
          </p:cNvPr>
          <p:cNvSpPr/>
          <p:nvPr/>
        </p:nvSpPr>
        <p:spPr>
          <a:xfrm>
            <a:off x="4706302" y="749908"/>
            <a:ext cx="6044242" cy="583702"/>
          </a:xfrm>
          <a:custGeom>
            <a:avLst/>
            <a:gdLst>
              <a:gd name="textAreaLeft" fmla="*/ 0 w 5189760"/>
              <a:gd name="textAreaRight" fmla="*/ 5191200 w 5189760"/>
              <a:gd name="textAreaTop" fmla="*/ 0 h 835560"/>
              <a:gd name="textAreaBottom" fmla="*/ 837000 h 835560"/>
            </a:gdLst>
            <a:ahLst/>
            <a:cxnLst/>
            <a:rect l="textAreaLeft" t="textAreaTop" r="textAreaRight" b="textAreaBottom"/>
            <a:pathLst>
              <a:path w="5191125" h="836930">
                <a:moveTo>
                  <a:pt x="0" y="139446"/>
                </a:moveTo>
                <a:lnTo>
                  <a:pt x="7114" y="95390"/>
                </a:lnTo>
                <a:lnTo>
                  <a:pt x="26919" y="57113"/>
                </a:lnTo>
                <a:lnTo>
                  <a:pt x="57113" y="26919"/>
                </a:lnTo>
                <a:lnTo>
                  <a:pt x="95390" y="7114"/>
                </a:lnTo>
                <a:lnTo>
                  <a:pt x="139445" y="0"/>
                </a:lnTo>
                <a:lnTo>
                  <a:pt x="5051297" y="0"/>
                </a:lnTo>
                <a:lnTo>
                  <a:pt x="5095353" y="7114"/>
                </a:lnTo>
                <a:lnTo>
                  <a:pt x="5133630" y="26919"/>
                </a:lnTo>
                <a:lnTo>
                  <a:pt x="5163824" y="57113"/>
                </a:lnTo>
                <a:lnTo>
                  <a:pt x="5183629" y="95390"/>
                </a:lnTo>
                <a:lnTo>
                  <a:pt x="5190744" y="139446"/>
                </a:lnTo>
                <a:lnTo>
                  <a:pt x="5190744" y="697230"/>
                </a:lnTo>
                <a:lnTo>
                  <a:pt x="5183629" y="741285"/>
                </a:lnTo>
                <a:lnTo>
                  <a:pt x="5163824" y="779562"/>
                </a:lnTo>
                <a:lnTo>
                  <a:pt x="5133630" y="809756"/>
                </a:lnTo>
                <a:lnTo>
                  <a:pt x="5095353" y="829561"/>
                </a:lnTo>
                <a:lnTo>
                  <a:pt x="5051297" y="836676"/>
                </a:lnTo>
                <a:lnTo>
                  <a:pt x="139445" y="836676"/>
                </a:lnTo>
                <a:lnTo>
                  <a:pt x="95390" y="829561"/>
                </a:lnTo>
                <a:lnTo>
                  <a:pt x="57113" y="809756"/>
                </a:lnTo>
                <a:lnTo>
                  <a:pt x="26919" y="779562"/>
                </a:lnTo>
                <a:lnTo>
                  <a:pt x="7114" y="741285"/>
                </a:lnTo>
                <a:lnTo>
                  <a:pt x="0" y="697230"/>
                </a:lnTo>
                <a:lnTo>
                  <a:pt x="0" y="139446"/>
                </a:lnTo>
                <a:close/>
              </a:path>
            </a:pathLst>
          </a:custGeom>
          <a:noFill/>
          <a:ln w="57960">
            <a:solidFill>
              <a:srgbClr val="EB5C3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chemeClr val="dk1"/>
              </a:solidFill>
              <a:latin typeface="Calibri"/>
              <a:ea typeface="Arial"/>
            </a:endParaRPr>
          </a:p>
        </p:txBody>
      </p:sp>
      <p:sp>
        <p:nvSpPr>
          <p:cNvPr id="128" name="object 78">
            <a:extLst>
              <a:ext uri="{FF2B5EF4-FFF2-40B4-BE49-F238E27FC236}">
                <a16:creationId xmlns:a16="http://schemas.microsoft.com/office/drawing/2014/main" id="{C2AC306E-C76E-180A-67F2-1A9EC8F1DC29}"/>
              </a:ext>
            </a:extLst>
          </p:cNvPr>
          <p:cNvSpPr/>
          <p:nvPr/>
        </p:nvSpPr>
        <p:spPr>
          <a:xfrm>
            <a:off x="4838330" y="2378831"/>
            <a:ext cx="6160353" cy="45719"/>
          </a:xfrm>
          <a:custGeom>
            <a:avLst/>
            <a:gdLst>
              <a:gd name="textAreaLeft" fmla="*/ 0 w 5107680"/>
              <a:gd name="textAreaRight" fmla="*/ 5109120 w 5107680"/>
              <a:gd name="textAreaTop" fmla="*/ 0 h 360"/>
              <a:gd name="textAreaBottom" fmla="*/ 5760 h 360"/>
            </a:gdLst>
            <a:ahLst/>
            <a:cxnLst/>
            <a:rect l="textAreaLeft" t="textAreaTop" r="textAreaRight" b="textAreaBottom"/>
            <a:pathLst>
              <a:path w="5109209">
                <a:moveTo>
                  <a:pt x="0" y="0"/>
                </a:moveTo>
                <a:lnTo>
                  <a:pt x="5108702" y="0"/>
                </a:lnTo>
              </a:path>
            </a:pathLst>
          </a:custGeom>
          <a:noFill/>
          <a:ln w="38160">
            <a:solidFill>
              <a:srgbClr val="C69262"/>
            </a:solidFill>
            <a:prstDash val="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chemeClr val="dk1"/>
              </a:solidFill>
              <a:latin typeface="Calibri"/>
              <a:ea typeface="Arial"/>
            </a:endParaRPr>
          </a:p>
        </p:txBody>
      </p:sp>
      <p:pic>
        <p:nvPicPr>
          <p:cNvPr id="130" name="Рисунок 35">
            <a:extLst>
              <a:ext uri="{FF2B5EF4-FFF2-40B4-BE49-F238E27FC236}">
                <a16:creationId xmlns:a16="http://schemas.microsoft.com/office/drawing/2014/main" id="{EF376138-F9E1-96F5-3E37-E8B9B1D78A73}"/>
              </a:ext>
            </a:extLst>
          </p:cNvPr>
          <p:cNvPicPr/>
          <p:nvPr/>
        </p:nvPicPr>
        <p:blipFill>
          <a:blip r:embed="rId5"/>
          <a:srcRect t="1691" r="61227"/>
          <a:stretch/>
        </p:blipFill>
        <p:spPr>
          <a:xfrm>
            <a:off x="72435" y="739636"/>
            <a:ext cx="3880685" cy="5823269"/>
          </a:xfrm>
          <a:prstGeom prst="rect">
            <a:avLst/>
          </a:prstGeom>
          <a:ln w="0"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43FFE62-3302-2A28-185F-D0866B5C6B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0280" y="538859"/>
            <a:ext cx="955411" cy="5218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7855DB-44A1-915E-EEA1-D2C6F5784C72}"/>
              </a:ext>
            </a:extLst>
          </p:cNvPr>
          <p:cNvSpPr txBox="1"/>
          <p:nvPr/>
        </p:nvSpPr>
        <p:spPr>
          <a:xfrm>
            <a:off x="6698258" y="3915515"/>
            <a:ext cx="10797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480" defTabSz="914400">
              <a:lnSpc>
                <a:spcPct val="100000"/>
              </a:lnSpc>
              <a:tabLst>
                <a:tab pos="0" algn="l"/>
              </a:tabLst>
            </a:pPr>
            <a:r>
              <a:rPr lang="ru-RU" b="1" spc="-1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8</a:t>
            </a:r>
            <a:r>
              <a:rPr lang="ru-RU" b="1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%</a:t>
            </a:r>
            <a:endParaRPr lang="ru-RU" b="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F5113D-6511-AEF3-3A2B-B1C2F1E772B3}"/>
              </a:ext>
            </a:extLst>
          </p:cNvPr>
          <p:cNvSpPr txBox="1"/>
          <p:nvPr/>
        </p:nvSpPr>
        <p:spPr>
          <a:xfrm>
            <a:off x="4646508" y="4708997"/>
            <a:ext cx="14648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spc="-7" dirty="0">
                <a:solidFill>
                  <a:srgbClr val="552112"/>
                </a:solidFill>
                <a:latin typeface="Calibri"/>
              </a:rPr>
              <a:t>ПРЕДМЕТ</a:t>
            </a:r>
            <a:r>
              <a:rPr lang="ru-RU" sz="1400" b="1" strike="noStrike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ru-RU" b="1" spc="-7" dirty="0">
                <a:solidFill>
                  <a:srgbClr val="552112"/>
                </a:solidFill>
                <a:latin typeface="Calibri"/>
              </a:rPr>
              <a:t>ЛИЗИНГА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E99F07-960D-E86A-0A40-1B353FDD9698}"/>
              </a:ext>
            </a:extLst>
          </p:cNvPr>
          <p:cNvSpPr txBox="1"/>
          <p:nvPr/>
        </p:nvSpPr>
        <p:spPr>
          <a:xfrm>
            <a:off x="6804790" y="4549614"/>
            <a:ext cx="533083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складские и производственные здания (помещения), в том числе быстровозводимые здания ангарного типа, расположенные на территории аккредитованного Министерством экономики Республики Татарстан индустриального (промышленного) парка</a:t>
            </a:r>
            <a:endParaRPr lang="ru-RU" sz="1400" dirty="0"/>
          </a:p>
        </p:txBody>
      </p:sp>
      <p:sp>
        <p:nvSpPr>
          <p:cNvPr id="19" name="Кольцо 15">
            <a:extLst>
              <a:ext uri="{FF2B5EF4-FFF2-40B4-BE49-F238E27FC236}">
                <a16:creationId xmlns:a16="http://schemas.microsoft.com/office/drawing/2014/main" id="{4E4C8C85-DD91-882F-88E4-02117985EB04}"/>
              </a:ext>
            </a:extLst>
          </p:cNvPr>
          <p:cNvSpPr/>
          <p:nvPr/>
        </p:nvSpPr>
        <p:spPr>
          <a:xfrm>
            <a:off x="5942438" y="4826315"/>
            <a:ext cx="447379" cy="420297"/>
          </a:xfrm>
          <a:custGeom>
            <a:avLst/>
            <a:gdLst>
              <a:gd name="textAreaLeft" fmla="*/ 0 w 314640"/>
              <a:gd name="textAreaRight" fmla="*/ 316080 w 314640"/>
              <a:gd name="textAreaTop" fmla="*/ 0 h 312840"/>
              <a:gd name="textAreaBottom" fmla="*/ 314280 h 312840"/>
            </a:gdLst>
            <a:ahLst/>
            <a:cxnLst/>
            <a:rect l="textAreaLeft" t="textAreaTop" r="textAreaRight" b="textAreaBottom"/>
            <a:pathLst>
              <a:path w="315913" h="314325">
                <a:moveTo>
                  <a:pt x="0" y="157163"/>
                </a:moveTo>
                <a:cubicBezTo>
                  <a:pt x="0" y="70364"/>
                  <a:pt x="70720" y="0"/>
                  <a:pt x="157957" y="0"/>
                </a:cubicBezTo>
                <a:cubicBezTo>
                  <a:pt x="245194" y="0"/>
                  <a:pt x="315914" y="70364"/>
                  <a:pt x="315914" y="157163"/>
                </a:cubicBezTo>
                <a:cubicBezTo>
                  <a:pt x="315914" y="243962"/>
                  <a:pt x="245194" y="314326"/>
                  <a:pt x="157957" y="314326"/>
                </a:cubicBezTo>
                <a:cubicBezTo>
                  <a:pt x="70720" y="314326"/>
                  <a:pt x="0" y="243962"/>
                  <a:pt x="0" y="157163"/>
                </a:cubicBezTo>
                <a:close/>
                <a:moveTo>
                  <a:pt x="78581" y="157163"/>
                </a:moveTo>
                <a:cubicBezTo>
                  <a:pt x="78581" y="200562"/>
                  <a:pt x="114118" y="235744"/>
                  <a:pt x="157956" y="235744"/>
                </a:cubicBezTo>
                <a:cubicBezTo>
                  <a:pt x="201794" y="235744"/>
                  <a:pt x="237331" y="200562"/>
                  <a:pt x="237331" y="157163"/>
                </a:cubicBezTo>
                <a:cubicBezTo>
                  <a:pt x="237331" y="113764"/>
                  <a:pt x="201794" y="78582"/>
                  <a:pt x="157956" y="78582"/>
                </a:cubicBezTo>
                <a:cubicBezTo>
                  <a:pt x="114118" y="78582"/>
                  <a:pt x="78581" y="113764"/>
                  <a:pt x="78581" y="157163"/>
                </a:cubicBezTo>
                <a:close/>
              </a:path>
            </a:pathLst>
          </a:custGeom>
          <a:solidFill>
            <a:srgbClr val="C7936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13F1117-C541-5F65-3BB2-040FA503E719}"/>
              </a:ext>
            </a:extLst>
          </p:cNvPr>
          <p:cNvSpPr txBox="1"/>
          <p:nvPr/>
        </p:nvSpPr>
        <p:spPr>
          <a:xfrm>
            <a:off x="4706302" y="5613603"/>
            <a:ext cx="9842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spc="-7" dirty="0">
                <a:solidFill>
                  <a:srgbClr val="552112"/>
                </a:solidFill>
                <a:latin typeface="Calibri"/>
              </a:rPr>
              <a:t>АВАНС</a:t>
            </a:r>
          </a:p>
        </p:txBody>
      </p:sp>
      <p:pic>
        <p:nvPicPr>
          <p:cNvPr id="24" name="object 73">
            <a:extLst>
              <a:ext uri="{FF2B5EF4-FFF2-40B4-BE49-F238E27FC236}">
                <a16:creationId xmlns:a16="http://schemas.microsoft.com/office/drawing/2014/main" id="{FE862AFA-5928-D3FC-CBDC-8BADBC01F85C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5942438" y="5617665"/>
            <a:ext cx="447379" cy="396406"/>
          </a:xfrm>
          <a:prstGeom prst="rect">
            <a:avLst/>
          </a:prstGeom>
          <a:ln w="0">
            <a:noFill/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F83F9B0-9308-F62A-C670-D68768CF496B}"/>
              </a:ext>
            </a:extLst>
          </p:cNvPr>
          <p:cNvSpPr txBox="1"/>
          <p:nvPr/>
        </p:nvSpPr>
        <p:spPr>
          <a:xfrm>
            <a:off x="6826830" y="5644380"/>
            <a:ext cx="44066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от 30% до 49%</a:t>
            </a:r>
            <a:endParaRPr lang="ru-RU" sz="1400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0E83E08-7D08-52EA-2291-E3BD50BEE51A}"/>
              </a:ext>
            </a:extLst>
          </p:cNvPr>
          <p:cNvSpPr txBox="1"/>
          <p:nvPr/>
        </p:nvSpPr>
        <p:spPr>
          <a:xfrm>
            <a:off x="227724" y="1676846"/>
            <a:ext cx="31401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bg1"/>
                </a:solidFill>
                <a:ea typeface="Arial"/>
              </a:rPr>
              <a:t>Получить консультацию:</a:t>
            </a:r>
            <a:endParaRPr lang="ru-RU" sz="1800" b="0" strike="noStrike" spc="-1" dirty="0">
              <a:solidFill>
                <a:schemeClr val="bg1"/>
              </a:solidFill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chemeClr val="bg1"/>
                </a:solidFill>
                <a:latin typeface="+mj-lt"/>
                <a:ea typeface="Arial"/>
              </a:rPr>
              <a:t>8 843-524-72-32 (доб. 303)</a:t>
            </a:r>
            <a:endParaRPr lang="ru-RU" sz="1800" b="0" strike="noStrike" spc="-1" dirty="0">
              <a:solidFill>
                <a:schemeClr val="bg1"/>
              </a:solidFill>
              <a:latin typeface="+mj-lt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chemeClr val="bg1"/>
                </a:solidFill>
                <a:latin typeface="+mj-lt"/>
                <a:ea typeface="Arial"/>
              </a:rPr>
              <a:t>8 927-498-97-90</a:t>
            </a:r>
            <a:endParaRPr lang="en-US" sz="1800" b="0" strike="noStrike" spc="-1" dirty="0">
              <a:solidFill>
                <a:schemeClr val="bg1"/>
              </a:solidFill>
              <a:latin typeface="+mj-lt"/>
              <a:ea typeface="Arial"/>
            </a:endParaRPr>
          </a:p>
          <a:p>
            <a:r>
              <a:rPr lang="en-US" sz="1800" b="0" strike="noStrike" spc="-1" dirty="0">
                <a:solidFill>
                  <a:schemeClr val="bg1"/>
                </a:solidFill>
                <a:latin typeface="+mj-lt"/>
                <a:ea typeface="Arial"/>
              </a:rPr>
              <a:t>sales@rlcrt.ru</a:t>
            </a:r>
            <a:endParaRPr lang="ru-RU" sz="1800" b="0" strike="noStrike" spc="-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61C94C-03BF-1691-13EB-27B8B2DCF073}"/>
              </a:ext>
            </a:extLst>
          </p:cNvPr>
          <p:cNvSpPr txBox="1"/>
          <p:nvPr/>
        </p:nvSpPr>
        <p:spPr>
          <a:xfrm>
            <a:off x="6698258" y="2591215"/>
            <a:ext cx="17021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2-60 млн руб.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F8340D-4571-C14C-E44A-68D258D94297}"/>
              </a:ext>
            </a:extLst>
          </p:cNvPr>
          <p:cNvSpPr txBox="1"/>
          <p:nvPr/>
        </p:nvSpPr>
        <p:spPr>
          <a:xfrm>
            <a:off x="4646508" y="1428384"/>
            <a:ext cx="685721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b="1" strike="noStrike" spc="-1" dirty="0">
                <a:solidFill>
                  <a:schemeClr val="dk1"/>
                </a:solidFill>
                <a:latin typeface="Calibri"/>
                <a:ea typeface="Arial"/>
              </a:rPr>
              <a:t>Для резидентов и управляющих компаний аккредитованных Министерством экономики РТ индустриальных (промышленных) парков, с </a:t>
            </a:r>
            <a:r>
              <a:rPr lang="ru-RU" sz="1500" b="1" strike="noStrike" spc="-1" dirty="0">
                <a:solidFill>
                  <a:schemeClr val="dk1"/>
                </a:solidFill>
                <a:latin typeface="Calibri"/>
                <a:ea typeface="Calibri"/>
              </a:rPr>
              <a:t>основным видом </a:t>
            </a:r>
            <a:r>
              <a:rPr lang="ru-RU" sz="1500" b="1" strike="noStrike" spc="-1" dirty="0">
                <a:solidFill>
                  <a:schemeClr val="dk1"/>
                </a:solidFill>
                <a:latin typeface="Calibri"/>
                <a:ea typeface="Arial"/>
              </a:rPr>
              <a:t>деятельности производство, строительство, водоснабжение</a:t>
            </a:r>
            <a:endParaRPr lang="ru-RU" sz="1500" dirty="0"/>
          </a:p>
        </p:txBody>
      </p:sp>
      <p:grpSp>
        <p:nvGrpSpPr>
          <p:cNvPr id="2" name="Группа 12">
            <a:extLst>
              <a:ext uri="{FF2B5EF4-FFF2-40B4-BE49-F238E27FC236}">
                <a16:creationId xmlns:a16="http://schemas.microsoft.com/office/drawing/2014/main" id="{87E01447-F64E-61C4-4EC4-7291CC7260F2}"/>
              </a:ext>
            </a:extLst>
          </p:cNvPr>
          <p:cNvGrpSpPr/>
          <p:nvPr/>
        </p:nvGrpSpPr>
        <p:grpSpPr>
          <a:xfrm>
            <a:off x="618322" y="51600"/>
            <a:ext cx="11033745" cy="403329"/>
            <a:chOff x="210960" y="179280"/>
            <a:chExt cx="9992160" cy="470880"/>
          </a:xfrm>
        </p:grpSpPr>
        <p:sp>
          <p:nvSpPr>
            <p:cNvPr id="5" name="Параллелограмм 13">
              <a:extLst>
                <a:ext uri="{FF2B5EF4-FFF2-40B4-BE49-F238E27FC236}">
                  <a16:creationId xmlns:a16="http://schemas.microsoft.com/office/drawing/2014/main" id="{4DF1B464-2BD3-8C34-6241-43F97B667460}"/>
                </a:ext>
              </a:extLst>
            </p:cNvPr>
            <p:cNvSpPr/>
            <p:nvPr/>
          </p:nvSpPr>
          <p:spPr>
            <a:xfrm>
              <a:off x="997560" y="179280"/>
              <a:ext cx="919872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7" name="Прямоугольник 14">
              <a:extLst>
                <a:ext uri="{FF2B5EF4-FFF2-40B4-BE49-F238E27FC236}">
                  <a16:creationId xmlns:a16="http://schemas.microsoft.com/office/drawing/2014/main" id="{5369A5FF-4863-81EB-B700-839165520910}"/>
                </a:ext>
              </a:extLst>
            </p:cNvPr>
            <p:cNvSpPr/>
            <p:nvPr/>
          </p:nvSpPr>
          <p:spPr>
            <a:xfrm>
              <a:off x="1046684" y="242280"/>
              <a:ext cx="9156436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1800" b="1" strike="noStrike" cap="all" spc="-1" dirty="0">
                  <a:solidFill>
                    <a:schemeClr val="lt1"/>
                  </a:solidFill>
                  <a:latin typeface="Arial Black"/>
                  <a:ea typeface="Arial"/>
                </a:rPr>
                <a:t>МЕРЫ ПОДДЕРЖКИ Региональной лизинговой компании</a:t>
              </a:r>
              <a:endParaRPr lang="ru-RU" sz="18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" name="Параллелограмм 15">
              <a:extLst>
                <a:ext uri="{FF2B5EF4-FFF2-40B4-BE49-F238E27FC236}">
                  <a16:creationId xmlns:a16="http://schemas.microsoft.com/office/drawing/2014/main" id="{4A4F06A4-2EC8-C566-5FB7-98C22F784146}"/>
                </a:ext>
              </a:extLst>
            </p:cNvPr>
            <p:cNvSpPr/>
            <p:nvPr/>
          </p:nvSpPr>
          <p:spPr>
            <a:xfrm>
              <a:off x="210960" y="179280"/>
              <a:ext cx="77976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10" name="Прямоугольник 16">
              <a:extLst>
                <a:ext uri="{FF2B5EF4-FFF2-40B4-BE49-F238E27FC236}">
                  <a16:creationId xmlns:a16="http://schemas.microsoft.com/office/drawing/2014/main" id="{22B2B852-BBAF-F3EC-0BA7-B2E3272E5862}"/>
                </a:ext>
              </a:extLst>
            </p:cNvPr>
            <p:cNvSpPr/>
            <p:nvPr/>
          </p:nvSpPr>
          <p:spPr>
            <a:xfrm>
              <a:off x="339120" y="216720"/>
              <a:ext cx="538560" cy="39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2000" b="0" strike="noStrike" spc="-1">
                <a:solidFill>
                  <a:schemeClr val="dk1"/>
                </a:solidFill>
                <a:latin typeface="Arial Black"/>
                <a:ea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07575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D01B36-0C1C-12C6-263D-5CF27A365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object 69">
            <a:extLst>
              <a:ext uri="{FF2B5EF4-FFF2-40B4-BE49-F238E27FC236}">
                <a16:creationId xmlns:a16="http://schemas.microsoft.com/office/drawing/2014/main" id="{626CEE09-5F8C-9A74-667C-A0174BE480B5}"/>
              </a:ext>
            </a:extLst>
          </p:cNvPr>
          <p:cNvSpPr/>
          <p:nvPr/>
        </p:nvSpPr>
        <p:spPr>
          <a:xfrm>
            <a:off x="4670407" y="712478"/>
            <a:ext cx="4697528" cy="50003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marL="12600" defTabSz="914400">
              <a:lnSpc>
                <a:spcPts val="1386"/>
              </a:lnSpc>
              <a:spcBef>
                <a:spcPts val="99"/>
              </a:spcBef>
            </a:pPr>
            <a:r>
              <a:rPr lang="ru-RU" sz="1100" b="1" strike="noStrike" spc="-7" dirty="0">
                <a:solidFill>
                  <a:srgbClr val="552112"/>
                </a:solidFill>
                <a:latin typeface="Calibri"/>
                <a:ea typeface="Arial"/>
              </a:rPr>
              <a:t>ПРОГРАММА ЛЬГОТНОГО ЛИЗИНГА</a:t>
            </a:r>
            <a:endParaRPr lang="ru-RU" sz="11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ЛИЗИНГОВАЯ ПОДДЕРЖКА СВО</a:t>
            </a:r>
          </a:p>
        </p:txBody>
      </p:sp>
      <p:sp>
        <p:nvSpPr>
          <p:cNvPr id="120" name="object 70">
            <a:extLst>
              <a:ext uri="{FF2B5EF4-FFF2-40B4-BE49-F238E27FC236}">
                <a16:creationId xmlns:a16="http://schemas.microsoft.com/office/drawing/2014/main" id="{DD92B245-3BDD-E1C2-3429-FB834C3A39B8}"/>
              </a:ext>
            </a:extLst>
          </p:cNvPr>
          <p:cNvSpPr/>
          <p:nvPr/>
        </p:nvSpPr>
        <p:spPr>
          <a:xfrm>
            <a:off x="6770402" y="2288432"/>
            <a:ext cx="2750444" cy="228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400" b="0" strike="noStrike" spc="-12" dirty="0">
                <a:solidFill>
                  <a:schemeClr val="dk1"/>
                </a:solidFill>
                <a:latin typeface="Calibri"/>
                <a:ea typeface="Arial"/>
              </a:rPr>
              <a:t>от </a:t>
            </a:r>
            <a:r>
              <a:rPr lang="ru-RU" sz="1400" b="1" spc="-12" dirty="0">
                <a:solidFill>
                  <a:srgbClr val="C00000"/>
                </a:solidFill>
                <a:latin typeface="Calibri"/>
                <a:ea typeface="Arial"/>
              </a:rPr>
              <a:t>13</a:t>
            </a:r>
            <a:r>
              <a:rPr lang="ru-RU" sz="1400" b="1" strike="noStrike" spc="-15" dirty="0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lang="ru-RU" sz="1400" b="0" strike="noStrike" spc="-7" dirty="0">
                <a:solidFill>
                  <a:schemeClr val="dk1"/>
                </a:solidFill>
                <a:latin typeface="Calibri"/>
                <a:ea typeface="Arial"/>
              </a:rPr>
              <a:t>до</a:t>
            </a:r>
            <a:r>
              <a:rPr lang="ru-RU" sz="1400" b="0" strike="noStrike" spc="-15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ru-RU" sz="1400" b="1" strike="noStrike" spc="-7" dirty="0">
                <a:solidFill>
                  <a:srgbClr val="C00000"/>
                </a:solidFill>
                <a:latin typeface="Calibri"/>
                <a:ea typeface="Arial"/>
              </a:rPr>
              <a:t>60</a:t>
            </a:r>
            <a:r>
              <a:rPr lang="ru-RU" sz="1400" b="1" strike="noStrike" spc="-12" dirty="0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lang="ru-RU" sz="1400" b="0" strike="noStrike" spc="-12" dirty="0">
                <a:solidFill>
                  <a:schemeClr val="dk1"/>
                </a:solidFill>
                <a:latin typeface="Calibri"/>
                <a:ea typeface="Arial"/>
              </a:rPr>
              <a:t>месяцев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1" name="object 71">
            <a:extLst>
              <a:ext uri="{FF2B5EF4-FFF2-40B4-BE49-F238E27FC236}">
                <a16:creationId xmlns:a16="http://schemas.microsoft.com/office/drawing/2014/main" id="{8CC6796E-E335-372F-A0A2-499079412E65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6038532" y="1812756"/>
            <a:ext cx="262220" cy="219644"/>
          </a:xfrm>
          <a:prstGeom prst="rect">
            <a:avLst/>
          </a:prstGeom>
          <a:ln w="0">
            <a:noFill/>
          </a:ln>
        </p:spPr>
      </p:pic>
      <p:pic>
        <p:nvPicPr>
          <p:cNvPr id="122" name="object 72">
            <a:extLst>
              <a:ext uri="{FF2B5EF4-FFF2-40B4-BE49-F238E27FC236}">
                <a16:creationId xmlns:a16="http://schemas.microsoft.com/office/drawing/2014/main" id="{11D082DA-9252-3646-49E8-7A703355B528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6066190" y="2272456"/>
            <a:ext cx="242521" cy="259849"/>
          </a:xfrm>
          <a:prstGeom prst="rect">
            <a:avLst/>
          </a:prstGeom>
          <a:ln w="0">
            <a:noFill/>
          </a:ln>
        </p:spPr>
      </p:pic>
      <p:pic>
        <p:nvPicPr>
          <p:cNvPr id="123" name="object 73">
            <a:extLst>
              <a:ext uri="{FF2B5EF4-FFF2-40B4-BE49-F238E27FC236}">
                <a16:creationId xmlns:a16="http://schemas.microsoft.com/office/drawing/2014/main" id="{76EECD3B-C459-18B7-C193-EA3D60C4E2FE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6066190" y="2805980"/>
            <a:ext cx="262220" cy="227260"/>
          </a:xfrm>
          <a:prstGeom prst="rect">
            <a:avLst/>
          </a:prstGeom>
          <a:ln w="0">
            <a:noFill/>
          </a:ln>
        </p:spPr>
      </p:pic>
      <p:sp>
        <p:nvSpPr>
          <p:cNvPr id="124" name="object 74">
            <a:extLst>
              <a:ext uri="{FF2B5EF4-FFF2-40B4-BE49-F238E27FC236}">
                <a16:creationId xmlns:a16="http://schemas.microsoft.com/office/drawing/2014/main" id="{5236CE38-274C-EC58-62CF-66F621DE24A2}"/>
              </a:ext>
            </a:extLst>
          </p:cNvPr>
          <p:cNvSpPr/>
          <p:nvPr/>
        </p:nvSpPr>
        <p:spPr>
          <a:xfrm>
            <a:off x="4709268" y="1794262"/>
            <a:ext cx="808200" cy="228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400" b="1" strike="noStrike" spc="-7" dirty="0">
                <a:solidFill>
                  <a:srgbClr val="552112"/>
                </a:solidFill>
                <a:latin typeface="Calibri"/>
                <a:ea typeface="Arial"/>
              </a:rPr>
              <a:t>СУММА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object 75">
            <a:extLst>
              <a:ext uri="{FF2B5EF4-FFF2-40B4-BE49-F238E27FC236}">
                <a16:creationId xmlns:a16="http://schemas.microsoft.com/office/drawing/2014/main" id="{47FEA91A-FB70-C0C7-8DD5-CC5362B08071}"/>
              </a:ext>
            </a:extLst>
          </p:cNvPr>
          <p:cNvSpPr/>
          <p:nvPr/>
        </p:nvSpPr>
        <p:spPr>
          <a:xfrm>
            <a:off x="4709268" y="2292903"/>
            <a:ext cx="549720" cy="228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400" b="1" strike="noStrike" spc="-12" dirty="0">
                <a:solidFill>
                  <a:srgbClr val="552112"/>
                </a:solidFill>
                <a:latin typeface="Calibri"/>
                <a:ea typeface="Arial"/>
              </a:rPr>
              <a:t>С</a:t>
            </a:r>
            <a:r>
              <a:rPr lang="ru-RU" sz="1400" b="1" strike="noStrike" spc="-7" dirty="0">
                <a:solidFill>
                  <a:srgbClr val="552112"/>
                </a:solidFill>
                <a:latin typeface="Calibri"/>
                <a:ea typeface="Arial"/>
              </a:rPr>
              <a:t>РОК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object 76">
            <a:extLst>
              <a:ext uri="{FF2B5EF4-FFF2-40B4-BE49-F238E27FC236}">
                <a16:creationId xmlns:a16="http://schemas.microsoft.com/office/drawing/2014/main" id="{772531DC-A66A-B7AD-46B1-5B3459F21EB9}"/>
              </a:ext>
            </a:extLst>
          </p:cNvPr>
          <p:cNvSpPr/>
          <p:nvPr/>
        </p:nvSpPr>
        <p:spPr>
          <a:xfrm>
            <a:off x="4737354" y="2811517"/>
            <a:ext cx="775080" cy="228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400" b="1" strike="noStrike" spc="-7" dirty="0">
                <a:solidFill>
                  <a:srgbClr val="552112"/>
                </a:solidFill>
                <a:latin typeface="Calibri"/>
                <a:ea typeface="Arial"/>
              </a:rPr>
              <a:t>С</a:t>
            </a:r>
            <a:r>
              <a:rPr lang="ru-RU" sz="1400" b="1" strike="noStrike" spc="-131" dirty="0">
                <a:solidFill>
                  <a:srgbClr val="552112"/>
                </a:solidFill>
                <a:latin typeface="Calibri"/>
                <a:ea typeface="Arial"/>
              </a:rPr>
              <a:t>Т</a:t>
            </a:r>
            <a:r>
              <a:rPr lang="ru-RU" sz="1400" b="1" strike="noStrike" spc="-1" dirty="0">
                <a:solidFill>
                  <a:srgbClr val="552112"/>
                </a:solidFill>
                <a:latin typeface="Calibri"/>
                <a:ea typeface="Arial"/>
              </a:rPr>
              <a:t>АВ</a:t>
            </a:r>
            <a:r>
              <a:rPr lang="ru-RU" sz="1400" b="1" strike="noStrike" spc="-12" dirty="0">
                <a:solidFill>
                  <a:srgbClr val="552112"/>
                </a:solidFill>
                <a:latin typeface="Calibri"/>
                <a:ea typeface="Arial"/>
              </a:rPr>
              <a:t>К</a:t>
            </a:r>
            <a:r>
              <a:rPr lang="ru-RU" sz="1400" b="1" strike="noStrike" spc="-1" dirty="0">
                <a:solidFill>
                  <a:srgbClr val="552112"/>
                </a:solidFill>
                <a:latin typeface="Calibri"/>
                <a:ea typeface="Arial"/>
              </a:rPr>
              <a:t>А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object 77">
            <a:extLst>
              <a:ext uri="{FF2B5EF4-FFF2-40B4-BE49-F238E27FC236}">
                <a16:creationId xmlns:a16="http://schemas.microsoft.com/office/drawing/2014/main" id="{4552E81B-E581-23ED-A014-BA3F1D0BFC0B}"/>
              </a:ext>
            </a:extLst>
          </p:cNvPr>
          <p:cNvSpPr/>
          <p:nvPr/>
        </p:nvSpPr>
        <p:spPr>
          <a:xfrm>
            <a:off x="4593978" y="656415"/>
            <a:ext cx="5109315" cy="698242"/>
          </a:xfrm>
          <a:custGeom>
            <a:avLst/>
            <a:gdLst>
              <a:gd name="textAreaLeft" fmla="*/ 0 w 5189760"/>
              <a:gd name="textAreaRight" fmla="*/ 5191200 w 5189760"/>
              <a:gd name="textAreaTop" fmla="*/ 0 h 835560"/>
              <a:gd name="textAreaBottom" fmla="*/ 837000 h 835560"/>
            </a:gdLst>
            <a:ahLst/>
            <a:cxnLst/>
            <a:rect l="textAreaLeft" t="textAreaTop" r="textAreaRight" b="textAreaBottom"/>
            <a:pathLst>
              <a:path w="5191125" h="836930">
                <a:moveTo>
                  <a:pt x="0" y="139446"/>
                </a:moveTo>
                <a:lnTo>
                  <a:pt x="7114" y="95390"/>
                </a:lnTo>
                <a:lnTo>
                  <a:pt x="26919" y="57113"/>
                </a:lnTo>
                <a:lnTo>
                  <a:pt x="57113" y="26919"/>
                </a:lnTo>
                <a:lnTo>
                  <a:pt x="95390" y="7114"/>
                </a:lnTo>
                <a:lnTo>
                  <a:pt x="139445" y="0"/>
                </a:lnTo>
                <a:lnTo>
                  <a:pt x="5051297" y="0"/>
                </a:lnTo>
                <a:lnTo>
                  <a:pt x="5095353" y="7114"/>
                </a:lnTo>
                <a:lnTo>
                  <a:pt x="5133630" y="26919"/>
                </a:lnTo>
                <a:lnTo>
                  <a:pt x="5163824" y="57113"/>
                </a:lnTo>
                <a:lnTo>
                  <a:pt x="5183629" y="95390"/>
                </a:lnTo>
                <a:lnTo>
                  <a:pt x="5190744" y="139446"/>
                </a:lnTo>
                <a:lnTo>
                  <a:pt x="5190744" y="697230"/>
                </a:lnTo>
                <a:lnTo>
                  <a:pt x="5183629" y="741285"/>
                </a:lnTo>
                <a:lnTo>
                  <a:pt x="5163824" y="779562"/>
                </a:lnTo>
                <a:lnTo>
                  <a:pt x="5133630" y="809756"/>
                </a:lnTo>
                <a:lnTo>
                  <a:pt x="5095353" y="829561"/>
                </a:lnTo>
                <a:lnTo>
                  <a:pt x="5051297" y="836676"/>
                </a:lnTo>
                <a:lnTo>
                  <a:pt x="139445" y="836676"/>
                </a:lnTo>
                <a:lnTo>
                  <a:pt x="95390" y="829561"/>
                </a:lnTo>
                <a:lnTo>
                  <a:pt x="57113" y="809756"/>
                </a:lnTo>
                <a:lnTo>
                  <a:pt x="26919" y="779562"/>
                </a:lnTo>
                <a:lnTo>
                  <a:pt x="7114" y="741285"/>
                </a:lnTo>
                <a:lnTo>
                  <a:pt x="0" y="697230"/>
                </a:lnTo>
                <a:lnTo>
                  <a:pt x="0" y="139446"/>
                </a:lnTo>
                <a:close/>
              </a:path>
            </a:pathLst>
          </a:custGeom>
          <a:noFill/>
          <a:ln w="57960">
            <a:solidFill>
              <a:srgbClr val="EB5C3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chemeClr val="dk1"/>
              </a:solidFill>
              <a:latin typeface="Calibri"/>
              <a:ea typeface="Arial"/>
            </a:endParaRPr>
          </a:p>
        </p:txBody>
      </p:sp>
      <p:sp>
        <p:nvSpPr>
          <p:cNvPr id="128" name="object 78">
            <a:extLst>
              <a:ext uri="{FF2B5EF4-FFF2-40B4-BE49-F238E27FC236}">
                <a16:creationId xmlns:a16="http://schemas.microsoft.com/office/drawing/2014/main" id="{FEDA92D7-541B-6580-CF50-892432AE1FAC}"/>
              </a:ext>
            </a:extLst>
          </p:cNvPr>
          <p:cNvSpPr/>
          <p:nvPr/>
        </p:nvSpPr>
        <p:spPr>
          <a:xfrm>
            <a:off x="4670407" y="1556676"/>
            <a:ext cx="5297050" cy="45719"/>
          </a:xfrm>
          <a:custGeom>
            <a:avLst/>
            <a:gdLst>
              <a:gd name="textAreaLeft" fmla="*/ 0 w 5107680"/>
              <a:gd name="textAreaRight" fmla="*/ 5109120 w 5107680"/>
              <a:gd name="textAreaTop" fmla="*/ 0 h 360"/>
              <a:gd name="textAreaBottom" fmla="*/ 5760 h 360"/>
            </a:gdLst>
            <a:ahLst/>
            <a:cxnLst/>
            <a:rect l="textAreaLeft" t="textAreaTop" r="textAreaRight" b="textAreaBottom"/>
            <a:pathLst>
              <a:path w="5109209">
                <a:moveTo>
                  <a:pt x="0" y="0"/>
                </a:moveTo>
                <a:lnTo>
                  <a:pt x="5108702" y="0"/>
                </a:lnTo>
              </a:path>
            </a:pathLst>
          </a:custGeom>
          <a:noFill/>
          <a:ln w="38160">
            <a:solidFill>
              <a:srgbClr val="C69262"/>
            </a:solidFill>
            <a:prstDash val="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chemeClr val="dk1"/>
              </a:solidFill>
              <a:latin typeface="Calibri"/>
              <a:ea typeface="Arial"/>
            </a:endParaRPr>
          </a:p>
        </p:txBody>
      </p:sp>
      <p:sp>
        <p:nvSpPr>
          <p:cNvPr id="129" name="object 79">
            <a:extLst>
              <a:ext uri="{FF2B5EF4-FFF2-40B4-BE49-F238E27FC236}">
                <a16:creationId xmlns:a16="http://schemas.microsoft.com/office/drawing/2014/main" id="{50BC2C17-DF0E-3DF4-9991-0F48BF2D16C8}"/>
              </a:ext>
            </a:extLst>
          </p:cNvPr>
          <p:cNvSpPr/>
          <p:nvPr/>
        </p:nvSpPr>
        <p:spPr>
          <a:xfrm>
            <a:off x="6770402" y="1794262"/>
            <a:ext cx="2186929" cy="228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400" b="1" strike="noStrike" spc="-1" dirty="0">
                <a:solidFill>
                  <a:schemeClr val="dk1"/>
                </a:solidFill>
                <a:latin typeface="Calibri"/>
                <a:ea typeface="Arial"/>
              </a:rPr>
              <a:t>0,5 - </a:t>
            </a:r>
            <a:r>
              <a:rPr lang="en-US" sz="1400" b="1" strike="noStrike" spc="-1" dirty="0">
                <a:solidFill>
                  <a:schemeClr val="dk1"/>
                </a:solidFill>
                <a:latin typeface="Calibri"/>
                <a:ea typeface="Arial"/>
              </a:rPr>
              <a:t>20</a:t>
            </a:r>
            <a:r>
              <a:rPr lang="ru-RU" sz="1400" b="1" strike="noStrike" spc="-1" dirty="0">
                <a:solidFill>
                  <a:schemeClr val="dk1"/>
                </a:solidFill>
                <a:latin typeface="Calibri"/>
                <a:ea typeface="Arial"/>
              </a:rPr>
              <a:t> млн. </a:t>
            </a:r>
            <a:r>
              <a:rPr lang="ru-RU" sz="1400" b="1" strike="noStrike" spc="-12" dirty="0">
                <a:solidFill>
                  <a:schemeClr val="dk1"/>
                </a:solidFill>
                <a:latin typeface="Calibri"/>
                <a:ea typeface="Arial"/>
              </a:rPr>
              <a:t>рублей</a:t>
            </a:r>
            <a:endParaRPr lang="ru-RU" sz="1400" b="1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0" name="Рисунок 35">
            <a:extLst>
              <a:ext uri="{FF2B5EF4-FFF2-40B4-BE49-F238E27FC236}">
                <a16:creationId xmlns:a16="http://schemas.microsoft.com/office/drawing/2014/main" id="{CEE9D9FE-9482-9122-132A-727E16973FFA}"/>
              </a:ext>
            </a:extLst>
          </p:cNvPr>
          <p:cNvPicPr/>
          <p:nvPr/>
        </p:nvPicPr>
        <p:blipFill>
          <a:blip r:embed="rId5"/>
          <a:srcRect t="1691" r="61227"/>
          <a:stretch/>
        </p:blipFill>
        <p:spPr>
          <a:xfrm>
            <a:off x="72435" y="423656"/>
            <a:ext cx="3984659" cy="6139249"/>
          </a:xfrm>
          <a:prstGeom prst="rect">
            <a:avLst/>
          </a:prstGeom>
          <a:ln w="0"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3DCF72-3E66-6EF6-2A2D-D7CB5F6DDC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8019" y="471888"/>
            <a:ext cx="1225906" cy="6696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754AF8-F729-8FD9-4422-50CF463E22D2}"/>
              </a:ext>
            </a:extLst>
          </p:cNvPr>
          <p:cNvSpPr txBox="1"/>
          <p:nvPr/>
        </p:nvSpPr>
        <p:spPr>
          <a:xfrm>
            <a:off x="6672792" y="2748261"/>
            <a:ext cx="29242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480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400" b="1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5% годовых</a:t>
            </a:r>
            <a:endParaRPr lang="ru-RU" sz="1400" b="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F985D7-68B4-874D-3EED-A3E9F369CE03}"/>
              </a:ext>
            </a:extLst>
          </p:cNvPr>
          <p:cNvSpPr txBox="1"/>
          <p:nvPr/>
        </p:nvSpPr>
        <p:spPr>
          <a:xfrm>
            <a:off x="4650154" y="3406926"/>
            <a:ext cx="11441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spc="-7" dirty="0">
                <a:solidFill>
                  <a:srgbClr val="552112"/>
                </a:solidFill>
                <a:latin typeface="Calibri"/>
              </a:rPr>
              <a:t>ПРЕДМЕТ</a:t>
            </a:r>
            <a:r>
              <a:rPr lang="ru-RU" sz="1400" b="1" strike="noStrike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ru-RU" sz="1400" b="1" spc="-7" dirty="0">
                <a:solidFill>
                  <a:srgbClr val="552112"/>
                </a:solidFill>
                <a:latin typeface="Calibri"/>
              </a:rPr>
              <a:t>ЛИЗИНГА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12CD84-F286-7E45-3756-44BCDAFDB62D}"/>
              </a:ext>
            </a:extLst>
          </p:cNvPr>
          <p:cNvSpPr txBox="1"/>
          <p:nvPr/>
        </p:nvSpPr>
        <p:spPr>
          <a:xfrm>
            <a:off x="6693361" y="3137491"/>
            <a:ext cx="413333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высокотехнологичное оборудование, коммерческий автотранспорт, спецтехника - российского производства и производства Беларусь (новые, не бывшие в употреблении/не введенные в эксплуатацию)</a:t>
            </a:r>
            <a:endParaRPr lang="ru-RU" sz="1400" dirty="0"/>
          </a:p>
        </p:txBody>
      </p:sp>
      <p:sp>
        <p:nvSpPr>
          <p:cNvPr id="19" name="Кольцо 15">
            <a:extLst>
              <a:ext uri="{FF2B5EF4-FFF2-40B4-BE49-F238E27FC236}">
                <a16:creationId xmlns:a16="http://schemas.microsoft.com/office/drawing/2014/main" id="{00423FB2-AD91-DD52-6856-AF585A205264}"/>
              </a:ext>
            </a:extLst>
          </p:cNvPr>
          <p:cNvSpPr/>
          <p:nvPr/>
        </p:nvSpPr>
        <p:spPr>
          <a:xfrm>
            <a:off x="6096000" y="3536746"/>
            <a:ext cx="314639" cy="274766"/>
          </a:xfrm>
          <a:custGeom>
            <a:avLst/>
            <a:gdLst>
              <a:gd name="textAreaLeft" fmla="*/ 0 w 314640"/>
              <a:gd name="textAreaRight" fmla="*/ 316080 w 314640"/>
              <a:gd name="textAreaTop" fmla="*/ 0 h 312840"/>
              <a:gd name="textAreaBottom" fmla="*/ 314280 h 312840"/>
            </a:gdLst>
            <a:ahLst/>
            <a:cxnLst/>
            <a:rect l="textAreaLeft" t="textAreaTop" r="textAreaRight" b="textAreaBottom"/>
            <a:pathLst>
              <a:path w="315913" h="314325">
                <a:moveTo>
                  <a:pt x="0" y="157163"/>
                </a:moveTo>
                <a:cubicBezTo>
                  <a:pt x="0" y="70364"/>
                  <a:pt x="70720" y="0"/>
                  <a:pt x="157957" y="0"/>
                </a:cubicBezTo>
                <a:cubicBezTo>
                  <a:pt x="245194" y="0"/>
                  <a:pt x="315914" y="70364"/>
                  <a:pt x="315914" y="157163"/>
                </a:cubicBezTo>
                <a:cubicBezTo>
                  <a:pt x="315914" y="243962"/>
                  <a:pt x="245194" y="314326"/>
                  <a:pt x="157957" y="314326"/>
                </a:cubicBezTo>
                <a:cubicBezTo>
                  <a:pt x="70720" y="314326"/>
                  <a:pt x="0" y="243962"/>
                  <a:pt x="0" y="157163"/>
                </a:cubicBezTo>
                <a:close/>
                <a:moveTo>
                  <a:pt x="78581" y="157163"/>
                </a:moveTo>
                <a:cubicBezTo>
                  <a:pt x="78581" y="200562"/>
                  <a:pt x="114118" y="235744"/>
                  <a:pt x="157956" y="235744"/>
                </a:cubicBezTo>
                <a:cubicBezTo>
                  <a:pt x="201794" y="235744"/>
                  <a:pt x="237331" y="200562"/>
                  <a:pt x="237331" y="157163"/>
                </a:cubicBezTo>
                <a:cubicBezTo>
                  <a:pt x="237331" y="113764"/>
                  <a:pt x="201794" y="78582"/>
                  <a:pt x="157956" y="78582"/>
                </a:cubicBezTo>
                <a:cubicBezTo>
                  <a:pt x="114118" y="78582"/>
                  <a:pt x="78581" y="113764"/>
                  <a:pt x="78581" y="157163"/>
                </a:cubicBezTo>
                <a:close/>
              </a:path>
            </a:pathLst>
          </a:custGeom>
          <a:solidFill>
            <a:srgbClr val="C7936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681F14-6D6C-9232-97E4-D7BCDC2F18A3}"/>
              </a:ext>
            </a:extLst>
          </p:cNvPr>
          <p:cNvSpPr txBox="1"/>
          <p:nvPr/>
        </p:nvSpPr>
        <p:spPr>
          <a:xfrm>
            <a:off x="4697158" y="4659737"/>
            <a:ext cx="8014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spc="-7" dirty="0">
                <a:solidFill>
                  <a:srgbClr val="552112"/>
                </a:solidFill>
                <a:latin typeface="Calibri"/>
              </a:rPr>
              <a:t>АВАНС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15A017F-44AB-B8B3-5385-900A98560D76}"/>
              </a:ext>
            </a:extLst>
          </p:cNvPr>
          <p:cNvSpPr txBox="1"/>
          <p:nvPr/>
        </p:nvSpPr>
        <p:spPr>
          <a:xfrm>
            <a:off x="6693361" y="4444294"/>
            <a:ext cx="440661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от 15% до 49% (0% - при предоставлении поручительства Гарантийного Фонда Республики Татарстан)</a:t>
            </a:r>
            <a:endParaRPr lang="ru-RU" sz="1400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F82E2A4-9BAC-2421-1B8B-08A744EBE4DE}"/>
              </a:ext>
            </a:extLst>
          </p:cNvPr>
          <p:cNvSpPr txBox="1"/>
          <p:nvPr/>
        </p:nvSpPr>
        <p:spPr>
          <a:xfrm>
            <a:off x="164726" y="1434549"/>
            <a:ext cx="376002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bg1"/>
                </a:solidFill>
                <a:ea typeface="Arial"/>
              </a:rPr>
              <a:t>Получить консультацию:</a:t>
            </a:r>
            <a:endParaRPr lang="ru-RU" sz="1800" b="0" strike="noStrike" spc="-1" dirty="0">
              <a:solidFill>
                <a:schemeClr val="bg1"/>
              </a:solidFill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chemeClr val="bg1"/>
                </a:solidFill>
                <a:latin typeface="+mj-lt"/>
                <a:ea typeface="Arial"/>
              </a:rPr>
              <a:t>8 843-524-72-32 (доб. 303)</a:t>
            </a:r>
            <a:endParaRPr lang="ru-RU" sz="1800" b="0" strike="noStrike" spc="-1" dirty="0">
              <a:solidFill>
                <a:schemeClr val="bg1"/>
              </a:solidFill>
              <a:latin typeface="+mj-lt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chemeClr val="bg1"/>
                </a:solidFill>
                <a:latin typeface="+mj-lt"/>
                <a:ea typeface="Arial"/>
              </a:rPr>
              <a:t>8 927-498-97-90</a:t>
            </a:r>
            <a:endParaRPr lang="en-US" sz="1800" b="0" strike="noStrike" spc="-1" dirty="0">
              <a:solidFill>
                <a:schemeClr val="bg1"/>
              </a:solidFill>
              <a:latin typeface="+mj-lt"/>
              <a:ea typeface="Arial"/>
            </a:endParaRPr>
          </a:p>
          <a:p>
            <a:r>
              <a:rPr lang="en-US" sz="1800" b="0" strike="noStrike" spc="-1" dirty="0">
                <a:solidFill>
                  <a:schemeClr val="bg1"/>
                </a:solidFill>
                <a:latin typeface="+mj-lt"/>
                <a:ea typeface="Arial"/>
              </a:rPr>
              <a:t>sales@rlcrt.ru</a:t>
            </a:r>
            <a:endParaRPr lang="ru-RU" sz="1800" b="0" strike="noStrike" spc="-1" dirty="0">
              <a:solidFill>
                <a:schemeClr val="bg1"/>
              </a:solidFill>
              <a:latin typeface="+mj-lt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" name="Группа 12">
            <a:extLst>
              <a:ext uri="{FF2B5EF4-FFF2-40B4-BE49-F238E27FC236}">
                <a16:creationId xmlns:a16="http://schemas.microsoft.com/office/drawing/2014/main" id="{749666CE-500D-9070-730F-D0953ACEB6C1}"/>
              </a:ext>
            </a:extLst>
          </p:cNvPr>
          <p:cNvGrpSpPr/>
          <p:nvPr/>
        </p:nvGrpSpPr>
        <p:grpSpPr>
          <a:xfrm>
            <a:off x="618322" y="51600"/>
            <a:ext cx="11033745" cy="403329"/>
            <a:chOff x="210960" y="179280"/>
            <a:chExt cx="9992160" cy="470880"/>
          </a:xfrm>
        </p:grpSpPr>
        <p:sp>
          <p:nvSpPr>
            <p:cNvPr id="4" name="Параллелограмм 13">
              <a:extLst>
                <a:ext uri="{FF2B5EF4-FFF2-40B4-BE49-F238E27FC236}">
                  <a16:creationId xmlns:a16="http://schemas.microsoft.com/office/drawing/2014/main" id="{1F22C823-4C98-60FD-6951-2F3A48033BC1}"/>
                </a:ext>
              </a:extLst>
            </p:cNvPr>
            <p:cNvSpPr/>
            <p:nvPr/>
          </p:nvSpPr>
          <p:spPr>
            <a:xfrm>
              <a:off x="997560" y="179280"/>
              <a:ext cx="919872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5" name="Прямоугольник 14">
              <a:extLst>
                <a:ext uri="{FF2B5EF4-FFF2-40B4-BE49-F238E27FC236}">
                  <a16:creationId xmlns:a16="http://schemas.microsoft.com/office/drawing/2014/main" id="{7826D64C-BA27-D8F9-6F13-44DC19F6D8CA}"/>
                </a:ext>
              </a:extLst>
            </p:cNvPr>
            <p:cNvSpPr/>
            <p:nvPr/>
          </p:nvSpPr>
          <p:spPr>
            <a:xfrm>
              <a:off x="1046684" y="242280"/>
              <a:ext cx="9156436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1800" b="1" strike="noStrike" cap="all" spc="-1" dirty="0">
                  <a:solidFill>
                    <a:schemeClr val="lt1"/>
                  </a:solidFill>
                  <a:latin typeface="Arial Black"/>
                  <a:ea typeface="Arial"/>
                </a:rPr>
                <a:t>МЕРЫ ПОДДЕРЖКИ Региональной лизинговой компании</a:t>
              </a:r>
              <a:endParaRPr lang="ru-RU" sz="18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" name="Параллелограмм 15">
              <a:extLst>
                <a:ext uri="{FF2B5EF4-FFF2-40B4-BE49-F238E27FC236}">
                  <a16:creationId xmlns:a16="http://schemas.microsoft.com/office/drawing/2014/main" id="{FD2EAB70-FB9F-E2B7-6203-EAC7E93C38D7}"/>
                </a:ext>
              </a:extLst>
            </p:cNvPr>
            <p:cNvSpPr/>
            <p:nvPr/>
          </p:nvSpPr>
          <p:spPr>
            <a:xfrm>
              <a:off x="210960" y="179280"/>
              <a:ext cx="77976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7" name="Прямоугольник 16">
              <a:extLst>
                <a:ext uri="{FF2B5EF4-FFF2-40B4-BE49-F238E27FC236}">
                  <a16:creationId xmlns:a16="http://schemas.microsoft.com/office/drawing/2014/main" id="{732BDBAC-06FF-2A9D-8B30-A7180D3744C4}"/>
                </a:ext>
              </a:extLst>
            </p:cNvPr>
            <p:cNvSpPr/>
            <p:nvPr/>
          </p:nvSpPr>
          <p:spPr>
            <a:xfrm>
              <a:off x="339120" y="216720"/>
              <a:ext cx="538560" cy="39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2000" b="0" strike="noStrike" spc="-1">
                <a:solidFill>
                  <a:schemeClr val="dk1"/>
                </a:solidFill>
                <a:latin typeface="Arial Black"/>
                <a:ea typeface="Arial"/>
              </a:endParaRPr>
            </a:p>
          </p:txBody>
        </p:sp>
      </p:grpSp>
      <p:pic>
        <p:nvPicPr>
          <p:cNvPr id="30" name="object 73">
            <a:extLst>
              <a:ext uri="{FF2B5EF4-FFF2-40B4-BE49-F238E27FC236}">
                <a16:creationId xmlns:a16="http://schemas.microsoft.com/office/drawing/2014/main" id="{B4E280B7-EDC8-3DB7-7E26-CDCE6DC68B13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6110736" y="4699996"/>
            <a:ext cx="262220" cy="227260"/>
          </a:xfrm>
          <a:prstGeom prst="rect">
            <a:avLst/>
          </a:prstGeom>
          <a:ln w="0">
            <a:noFill/>
          </a:ln>
        </p:spPr>
      </p:pic>
      <p:pic>
        <p:nvPicPr>
          <p:cNvPr id="31" name="object 73">
            <a:extLst>
              <a:ext uri="{FF2B5EF4-FFF2-40B4-BE49-F238E27FC236}">
                <a16:creationId xmlns:a16="http://schemas.microsoft.com/office/drawing/2014/main" id="{05EE8E8D-E70E-775C-DDB4-8BF87D3C638E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6096000" y="5869238"/>
            <a:ext cx="262220" cy="227260"/>
          </a:xfrm>
          <a:prstGeom prst="rect">
            <a:avLst/>
          </a:prstGeom>
          <a:ln w="0">
            <a:noFill/>
          </a:ln>
        </p:spPr>
      </p:pic>
      <p:sp>
        <p:nvSpPr>
          <p:cNvPr id="8" name="object 76">
            <a:extLst>
              <a:ext uri="{FF2B5EF4-FFF2-40B4-BE49-F238E27FC236}">
                <a16:creationId xmlns:a16="http://schemas.microsoft.com/office/drawing/2014/main" id="{86F0B389-FB53-2D26-6ABA-FA14FDE062B3}"/>
              </a:ext>
            </a:extLst>
          </p:cNvPr>
          <p:cNvSpPr/>
          <p:nvPr/>
        </p:nvSpPr>
        <p:spPr>
          <a:xfrm>
            <a:off x="4731569" y="5868331"/>
            <a:ext cx="952043" cy="228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400" b="1" strike="noStrike" spc="-7" dirty="0">
                <a:solidFill>
                  <a:srgbClr val="552112"/>
                </a:solidFill>
                <a:latin typeface="Calibri"/>
                <a:ea typeface="Arial"/>
              </a:rPr>
              <a:t>УСЛОВИЯ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5CA22F-68E5-0D18-13E3-D13EDF9B6852}"/>
              </a:ext>
            </a:extLst>
          </p:cNvPr>
          <p:cNvSpPr txBox="1"/>
          <p:nvPr/>
        </p:nvSpPr>
        <p:spPr>
          <a:xfrm>
            <a:off x="6685163" y="5503852"/>
            <a:ext cx="536554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spc="-1" dirty="0">
                <a:solidFill>
                  <a:schemeClr val="dk1"/>
                </a:solidFill>
                <a:latin typeface="Calibri"/>
              </a:rPr>
              <a:t>Субъект малого и среднего предпринимательства, зарегистрированный на территории Республики Татарстан, и имеющий принадлежность к СВО*</a:t>
            </a:r>
          </a:p>
        </p:txBody>
      </p:sp>
    </p:spTree>
    <p:extLst>
      <p:ext uri="{BB962C8B-B14F-4D97-AF65-F5344CB8AC3E}">
        <p14:creationId xmlns:p14="http://schemas.microsoft.com/office/powerpoint/2010/main" val="18283937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13244-BD75-8D6A-ADB5-B447219AD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Скругленный прямоугольник 13">
            <a:extLst>
              <a:ext uri="{FF2B5EF4-FFF2-40B4-BE49-F238E27FC236}">
                <a16:creationId xmlns:a16="http://schemas.microsoft.com/office/drawing/2014/main" id="{8BACFE73-3E14-9A66-037E-4486B65730B8}"/>
              </a:ext>
            </a:extLst>
          </p:cNvPr>
          <p:cNvSpPr/>
          <p:nvPr/>
        </p:nvSpPr>
        <p:spPr>
          <a:xfrm>
            <a:off x="3238567" y="985967"/>
            <a:ext cx="5193480" cy="569787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B5C3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5" name="Параллелограмм 7">
            <a:extLst>
              <a:ext uri="{FF2B5EF4-FFF2-40B4-BE49-F238E27FC236}">
                <a16:creationId xmlns:a16="http://schemas.microsoft.com/office/drawing/2014/main" id="{361B0856-ABAA-7012-1830-24F0091CE255}"/>
              </a:ext>
            </a:extLst>
          </p:cNvPr>
          <p:cNvSpPr/>
          <p:nvPr/>
        </p:nvSpPr>
        <p:spPr>
          <a:xfrm>
            <a:off x="242047" y="115650"/>
            <a:ext cx="11483788" cy="57656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b="1" cap="all" spc="-1" dirty="0">
                <a:solidFill>
                  <a:schemeClr val="lt1"/>
                </a:solidFill>
                <a:latin typeface="Arial Black"/>
                <a:ea typeface="Arial"/>
              </a:rPr>
              <a:t>МЕРЫ ПОДДЕРЖКИ Региональной лизинговой компании</a:t>
            </a:r>
            <a:endParaRPr lang="ru-RU" spc="-1" dirty="0">
              <a:solidFill>
                <a:srgbClr val="000000"/>
              </a:solidFill>
            </a:endParaRPr>
          </a:p>
        </p:txBody>
      </p:sp>
      <p:sp>
        <p:nvSpPr>
          <p:cNvPr id="20" name="Прямоугольник 20">
            <a:extLst>
              <a:ext uri="{FF2B5EF4-FFF2-40B4-BE49-F238E27FC236}">
                <a16:creationId xmlns:a16="http://schemas.microsoft.com/office/drawing/2014/main" id="{69161E1C-9118-C9C6-76D9-2A0615C187B5}"/>
              </a:ext>
            </a:extLst>
          </p:cNvPr>
          <p:cNvSpPr/>
          <p:nvPr/>
        </p:nvSpPr>
        <p:spPr>
          <a:xfrm>
            <a:off x="675038" y="2000783"/>
            <a:ext cx="11178988" cy="449208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ru-RU" sz="1300" spc="-1" dirty="0">
                <a:solidFill>
                  <a:schemeClr val="dk1"/>
                </a:solidFill>
                <a:latin typeface="Calibri"/>
              </a:rPr>
              <a:t>Субъект малого и среднего предпринимательства, зарегистрированный на территории Республики Татарстан, при соответствии одному из следующих критериев: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300" spc="-1" dirty="0">
                <a:solidFill>
                  <a:schemeClr val="dk1"/>
                </a:solidFill>
                <a:latin typeface="Calibri"/>
              </a:rPr>
              <a:t>субъекты МСП Республики Татарстан, направившие на военную службу по контракту одного и более военнообязанных работников;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300" spc="-1" dirty="0">
                <a:solidFill>
                  <a:schemeClr val="dk1"/>
                </a:solidFill>
                <a:latin typeface="Calibri"/>
              </a:rPr>
              <a:t>индивидуальный предприниматель, вернувшийся с военной службы в зоне СВО;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300" spc="-1" dirty="0">
                <a:solidFill>
                  <a:schemeClr val="dk1"/>
                </a:solidFill>
                <a:latin typeface="Calibri"/>
              </a:rPr>
              <a:t>гражданин, зарегистрированный в качестве индивидуального предпринимателя, после возвращения с военной службы в зоне СВО;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300" spc="-1" dirty="0">
                <a:solidFill>
                  <a:schemeClr val="dk1"/>
                </a:solidFill>
                <a:latin typeface="Calibri"/>
              </a:rPr>
              <a:t>индивидуальный предприниматель является супругой (супругом), сыном, дочерью гражданина, находящегося либо вернувшегося с военной службе в зоне СВО (должно быть подтверждено документально);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300" spc="-1" dirty="0">
                <a:solidFill>
                  <a:schemeClr val="dk1"/>
                </a:solidFill>
                <a:latin typeface="Calibri"/>
              </a:rPr>
              <a:t>юридическое лицо создано гражданами (гражданином), вернувшимися с военной службы в зоне СВО, а их доля (акции) в уставном капитале юридического лица составляет не менее 50%;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300" spc="-1" dirty="0">
                <a:solidFill>
                  <a:schemeClr val="dk1"/>
                </a:solidFill>
                <a:latin typeface="Calibri"/>
              </a:rPr>
              <a:t>юридическое лицо создано супругами (супругом/ супругой), сыновьями, дочерями граждан, находящихся или вернувшихся с военной службы в зоне СВО (должно быть подтверждено документально), а их доля в уставном капитале юридического лица составляет не менее 50%;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300" spc="-1" dirty="0">
                <a:solidFill>
                  <a:schemeClr val="dk1"/>
                </a:solidFill>
                <a:latin typeface="Calibri"/>
              </a:rPr>
              <a:t>юридическое лицо, в котором единоличным исполнительным органом является гражданин, вернувшийся с военной службы в зоне СВО;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300" spc="-1" dirty="0">
                <a:solidFill>
                  <a:schemeClr val="dk1"/>
                </a:solidFill>
                <a:latin typeface="Calibri"/>
              </a:rPr>
              <a:t>юридическое лицо, в котором единоличным исполнительным органом является супруга/супруг, сын, дочь гражданина, находящегося или вернувшегося с военной службы в зоне СВО;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300" spc="-1" dirty="0">
                <a:solidFill>
                  <a:schemeClr val="dk1"/>
                </a:solidFill>
                <a:latin typeface="Calibri"/>
              </a:rPr>
              <a:t>индивидуальный предприниматель является вдовой (вдовцом), сыном, дочерью гражданина, погибшего на военной службе в зоне СВО;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300" spc="-1" dirty="0">
                <a:solidFill>
                  <a:schemeClr val="dk1"/>
                </a:solidFill>
                <a:latin typeface="Calibri"/>
              </a:rPr>
              <a:t>юридическое лицо создано вдовами (вдовцами), сыновьями, дочерями граждан, погибших на военной службе в зоне СВО, а их доля в уставном капитале юридического лица составляет не менее 50%;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300" spc="-1" dirty="0">
                <a:solidFill>
                  <a:schemeClr val="dk1"/>
                </a:solidFill>
                <a:latin typeface="Calibri"/>
              </a:rPr>
              <a:t>юридическое лицо, в котором единоличным исполнительным органом является вдова (вдовец), сын, дочь гражданина, погибшего на военной службы в зоне СВО;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300" spc="-1" dirty="0">
                <a:solidFill>
                  <a:schemeClr val="dk1"/>
                </a:solidFill>
                <a:latin typeface="Calibri"/>
              </a:rPr>
              <a:t>юридическое лицо или индивидуальный предприниматель, заключившие трудовой договор с гражданином, вернувшимся с военной службы в зоне СВО, при условии, что с даты заключения трудового договора до момента принятия АО «РЛК Республики Татарстан» о предоставлении лизинга прошло более девяносто дней.</a:t>
            </a:r>
          </a:p>
        </p:txBody>
      </p:sp>
      <p:sp>
        <p:nvSpPr>
          <p:cNvPr id="21" name="object 70">
            <a:extLst>
              <a:ext uri="{FF2B5EF4-FFF2-40B4-BE49-F238E27FC236}">
                <a16:creationId xmlns:a16="http://schemas.microsoft.com/office/drawing/2014/main" id="{658CAFE6-A3C6-F439-8B48-DDEFA8A494DD}"/>
              </a:ext>
            </a:extLst>
          </p:cNvPr>
          <p:cNvSpPr/>
          <p:nvPr/>
        </p:nvSpPr>
        <p:spPr>
          <a:xfrm>
            <a:off x="4776452" y="1620552"/>
            <a:ext cx="1852200" cy="3205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algn="ctr" defTabSz="914400">
              <a:lnSpc>
                <a:spcPct val="100000"/>
              </a:lnSpc>
              <a:spcBef>
                <a:spcPts val="99"/>
              </a:spcBef>
            </a:pPr>
            <a:r>
              <a:rPr lang="ru-RU" sz="2000" b="1" spc="-12" dirty="0">
                <a:latin typeface="Calibri"/>
              </a:rPr>
              <a:t>ДЛЯ КОГО:</a:t>
            </a:r>
          </a:p>
        </p:txBody>
      </p:sp>
      <p:sp>
        <p:nvSpPr>
          <p:cNvPr id="4" name="object 69">
            <a:extLst>
              <a:ext uri="{FF2B5EF4-FFF2-40B4-BE49-F238E27FC236}">
                <a16:creationId xmlns:a16="http://schemas.microsoft.com/office/drawing/2014/main" id="{58B5F39F-69E0-996D-740D-2C206D1513DF}"/>
              </a:ext>
            </a:extLst>
          </p:cNvPr>
          <p:cNvSpPr/>
          <p:nvPr/>
        </p:nvSpPr>
        <p:spPr>
          <a:xfrm>
            <a:off x="3513388" y="1020842"/>
            <a:ext cx="4697528" cy="50003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marL="12600" defTabSz="914400">
              <a:lnSpc>
                <a:spcPts val="1386"/>
              </a:lnSpc>
              <a:spcBef>
                <a:spcPts val="99"/>
              </a:spcBef>
            </a:pPr>
            <a:r>
              <a:rPr lang="ru-RU" sz="1100" b="1" strike="noStrike" spc="-7" dirty="0">
                <a:solidFill>
                  <a:srgbClr val="552112"/>
                </a:solidFill>
                <a:latin typeface="Calibri"/>
                <a:ea typeface="Arial"/>
              </a:rPr>
              <a:t>ПРОГРАММА ЛЬГОТНОГО ЛИЗИНГА</a:t>
            </a:r>
            <a:endParaRPr lang="ru-RU" sz="11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ЛИЗИНГОВАЯ ПОДДЕРЖКА СВО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57C11A8-BE28-A75E-7A5E-AD02EF822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8329" y="727085"/>
            <a:ext cx="1225906" cy="66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0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Прямоугольник 85"/>
          <p:cNvSpPr/>
          <p:nvPr/>
        </p:nvSpPr>
        <p:spPr>
          <a:xfrm>
            <a:off x="3670012" y="834060"/>
            <a:ext cx="5189040" cy="6294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1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МИКРОФИНАНСОВЫЙ ПРОДУКТ</a:t>
            </a:r>
            <a:endParaRPr lang="ru-RU" sz="11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«Поддержка СВО»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Скругленный прямоугольник 13"/>
          <p:cNvSpPr/>
          <p:nvPr/>
        </p:nvSpPr>
        <p:spPr>
          <a:xfrm>
            <a:off x="3237486" y="863911"/>
            <a:ext cx="5193480" cy="569787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B5C3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pic>
        <p:nvPicPr>
          <p:cNvPr id="3" name="Рисунок 30">
            <a:extLst>
              <a:ext uri="{FF2B5EF4-FFF2-40B4-BE49-F238E27FC236}">
                <a16:creationId xmlns:a16="http://schemas.microsoft.com/office/drawing/2014/main" id="{CE253DB0-2B71-E49D-AA8F-F7E2C0F6AD4A}"/>
              </a:ext>
            </a:extLst>
          </p:cNvPr>
          <p:cNvPicPr/>
          <p:nvPr/>
        </p:nvPicPr>
        <p:blipFill>
          <a:blip r:embed="rId2"/>
          <a:srcRect l="20614" t="-15142" r="48762" b="922"/>
          <a:stretch/>
        </p:blipFill>
        <p:spPr>
          <a:xfrm>
            <a:off x="7731736" y="676080"/>
            <a:ext cx="1541720" cy="576560"/>
          </a:xfrm>
          <a:prstGeom prst="rect">
            <a:avLst/>
          </a:prstGeom>
          <a:ln w="0">
            <a:noFill/>
          </a:ln>
        </p:spPr>
      </p:pic>
      <p:sp>
        <p:nvSpPr>
          <p:cNvPr id="5" name="Параллелограмм 7">
            <a:extLst>
              <a:ext uri="{FF2B5EF4-FFF2-40B4-BE49-F238E27FC236}">
                <a16:creationId xmlns:a16="http://schemas.microsoft.com/office/drawing/2014/main" id="{119876F5-5DED-B6B4-BE66-6A1FCF47FC09}"/>
              </a:ext>
            </a:extLst>
          </p:cNvPr>
          <p:cNvSpPr/>
          <p:nvPr/>
        </p:nvSpPr>
        <p:spPr>
          <a:xfrm>
            <a:off x="242047" y="115650"/>
            <a:ext cx="11483788" cy="57656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Финансовые МЕРЫ ПОДДЕРЖКИ фонда поддержки предпринимательства Республики </a:t>
            </a:r>
            <a:r>
              <a:rPr lang="ru-RU" sz="1800" b="1" strike="noStrike" cap="all" spc="-1" dirty="0" err="1">
                <a:solidFill>
                  <a:schemeClr val="lt1"/>
                </a:solidFill>
                <a:latin typeface="Arial Black"/>
                <a:ea typeface="Arial"/>
              </a:rPr>
              <a:t>татарстан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Прямоугольник 20">
            <a:extLst>
              <a:ext uri="{FF2B5EF4-FFF2-40B4-BE49-F238E27FC236}">
                <a16:creationId xmlns:a16="http://schemas.microsoft.com/office/drawing/2014/main" id="{5BA74F56-D081-4A1E-9FAD-0777867534B4}"/>
              </a:ext>
            </a:extLst>
          </p:cNvPr>
          <p:cNvSpPr/>
          <p:nvPr/>
        </p:nvSpPr>
        <p:spPr>
          <a:xfrm>
            <a:off x="675038" y="2000783"/>
            <a:ext cx="11178988" cy="458441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285750" indent="-285750" algn="just" defTabSz="914400">
              <a:lnSpc>
                <a:spcPct val="100000"/>
              </a:lnSpc>
              <a:buClr>
                <a:srgbClr val="C79363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1400" spc="-15" dirty="0">
                <a:latin typeface="Calibri"/>
                <a:ea typeface="Arial"/>
              </a:rPr>
              <a:t>с</a:t>
            </a:r>
            <a:r>
              <a:rPr lang="ru-RU" sz="1400" strike="noStrike" spc="-7" dirty="0">
                <a:latin typeface="Calibri"/>
                <a:ea typeface="Arial"/>
              </a:rPr>
              <a:t>убъекты</a:t>
            </a:r>
            <a:r>
              <a:rPr lang="ru-RU" sz="1400" strike="noStrike" spc="58" dirty="0">
                <a:latin typeface="Calibri"/>
                <a:ea typeface="Arial"/>
              </a:rPr>
              <a:t> </a:t>
            </a:r>
            <a:r>
              <a:rPr lang="ru-RU" sz="1400" strike="noStrike" spc="-12" dirty="0">
                <a:latin typeface="Calibri"/>
                <a:ea typeface="Arial"/>
              </a:rPr>
              <a:t>МСП</a:t>
            </a:r>
            <a:r>
              <a:rPr lang="ru-RU" sz="1400" strike="noStrike" spc="26" dirty="0">
                <a:latin typeface="Calibri"/>
                <a:ea typeface="Arial"/>
              </a:rPr>
              <a:t> </a:t>
            </a:r>
            <a:r>
              <a:rPr lang="ru-RU" sz="1400" strike="noStrike" spc="-7" dirty="0">
                <a:latin typeface="Calibri"/>
                <a:ea typeface="Arial"/>
              </a:rPr>
              <a:t>Республики</a:t>
            </a:r>
            <a:r>
              <a:rPr lang="ru-RU" sz="1400" strike="noStrike" spc="32" dirty="0">
                <a:latin typeface="Calibri"/>
                <a:ea typeface="Arial"/>
              </a:rPr>
              <a:t> </a:t>
            </a:r>
            <a:r>
              <a:rPr lang="ru-RU" sz="1400" strike="noStrike" spc="-12" dirty="0">
                <a:latin typeface="Calibri"/>
                <a:ea typeface="Arial"/>
              </a:rPr>
              <a:t>Татарстан, направившие на военную службу по контракту одного и более военнообязанных работников;</a:t>
            </a:r>
            <a:endParaRPr lang="ru-RU" sz="1400" strike="noStrike" spc="-1" dirty="0">
              <a:latin typeface="Arial"/>
            </a:endParaRPr>
          </a:p>
          <a:p>
            <a:pPr marL="140310" indent="-285750" algn="just" defTabSz="914400">
              <a:lnSpc>
                <a:spcPct val="100000"/>
              </a:lnSpc>
              <a:buClr>
                <a:srgbClr val="C79363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1400" strike="noStrike" spc="-12" dirty="0">
                <a:latin typeface="Calibri"/>
                <a:ea typeface="Arial"/>
              </a:rPr>
              <a:t>индивидуальный предприниматель, вернувшийся с военной службы в зоне СВО;</a:t>
            </a:r>
            <a:endParaRPr lang="ru-RU" sz="1400" strike="noStrike" spc="-1" dirty="0">
              <a:latin typeface="Arial"/>
            </a:endParaRPr>
          </a:p>
          <a:p>
            <a:pPr marL="140310" indent="-285750" algn="just" defTabSz="914400">
              <a:lnSpc>
                <a:spcPct val="100000"/>
              </a:lnSpc>
              <a:buClr>
                <a:srgbClr val="C79363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1400" strike="noStrike" spc="-12" dirty="0">
                <a:latin typeface="Calibri"/>
                <a:ea typeface="Arial"/>
              </a:rPr>
              <a:t>гражданин, зарегистрированный в качестве индивидуального предпринимателя, после возвращения с военной службы в зоне СВО;</a:t>
            </a:r>
            <a:endParaRPr lang="ru-RU" sz="1400" strike="noStrike" spc="-1" dirty="0">
              <a:latin typeface="Arial"/>
            </a:endParaRPr>
          </a:p>
          <a:p>
            <a:pPr marL="140310" indent="-285750" algn="just" defTabSz="914400">
              <a:lnSpc>
                <a:spcPct val="100000"/>
              </a:lnSpc>
              <a:buClr>
                <a:srgbClr val="C79363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1400" strike="noStrike" spc="-12" dirty="0">
                <a:latin typeface="Calibri"/>
                <a:ea typeface="Arial"/>
              </a:rPr>
              <a:t>индивидуальный предприниматель является супругой (супругом), сыном, дочерью гражданина, находящегося либо вернувшегося с военной службе в зоне СВО (должно быть подтверждено документально);</a:t>
            </a:r>
            <a:endParaRPr lang="ru-RU" sz="1400" strike="noStrike" spc="-1" dirty="0">
              <a:latin typeface="Arial"/>
            </a:endParaRPr>
          </a:p>
          <a:p>
            <a:pPr marL="140310" indent="-285750" algn="just" defTabSz="914400">
              <a:lnSpc>
                <a:spcPct val="100000"/>
              </a:lnSpc>
              <a:buClr>
                <a:srgbClr val="C79363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1400" strike="noStrike" spc="-12" dirty="0">
                <a:latin typeface="Calibri"/>
                <a:ea typeface="Arial"/>
              </a:rPr>
              <a:t>юридическое лицо создано гражданами (гражданином), вернувшимися с военной службы в зоне СВО, а их доля (акции) в уставном капитале юридического лица составляет не менее 50%;</a:t>
            </a:r>
            <a:endParaRPr lang="ru-RU" sz="1400" strike="noStrike" spc="-1" dirty="0">
              <a:latin typeface="Arial"/>
            </a:endParaRPr>
          </a:p>
          <a:p>
            <a:pPr marL="140310" indent="-285750" algn="just">
              <a:buClr>
                <a:srgbClr val="C79363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1400" strike="noStrike" spc="-12" dirty="0">
                <a:latin typeface="Calibri"/>
                <a:ea typeface="Arial"/>
              </a:rPr>
              <a:t>юридическое лицо создано супругами (супругом/ супругой), сыновьями, дочерями граждан, находящихся или вернувшихся с военной службы в зоне СВО (должно быть подтверждено документально), а их доля в уставном капитале юридического лица составляет не менее 50%;</a:t>
            </a:r>
            <a:endParaRPr lang="ru-RU" sz="1400" strike="noStrike" spc="-1" dirty="0">
              <a:latin typeface="Arial"/>
            </a:endParaRPr>
          </a:p>
          <a:p>
            <a:pPr marL="140310" indent="-285750" algn="just">
              <a:buClr>
                <a:srgbClr val="C79363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1400" strike="noStrike" spc="-12" dirty="0">
                <a:latin typeface="Calibri"/>
                <a:ea typeface="Arial"/>
              </a:rPr>
              <a:t>юридическое лицо, в котором единоличным исполнительным органом является гражданин, вернувшийся с военной службы в зоне СВО;</a:t>
            </a:r>
            <a:endParaRPr lang="ru-RU" sz="1400" strike="noStrike" spc="-1" dirty="0">
              <a:latin typeface="Arial"/>
            </a:endParaRPr>
          </a:p>
          <a:p>
            <a:pPr marL="140310" indent="-285750" algn="just">
              <a:buClr>
                <a:srgbClr val="C79363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1400" strike="noStrike" spc="-12" dirty="0">
                <a:latin typeface="Calibri"/>
                <a:ea typeface="Arial"/>
              </a:rPr>
              <a:t>юридическое лицо, в котором единоличным исполнительным органом является супруга/супруг, сын, дочь гражданина, находящегося или вернувшегося с военной службы в зоне СВО;</a:t>
            </a:r>
            <a:endParaRPr lang="ru-RU" sz="1400" strike="noStrike" spc="-1" dirty="0">
              <a:latin typeface="Arial"/>
            </a:endParaRPr>
          </a:p>
          <a:p>
            <a:pPr marL="140310" indent="-285750" algn="just">
              <a:buClr>
                <a:srgbClr val="C79363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1400" strike="noStrike" spc="-12" dirty="0">
                <a:latin typeface="Calibri"/>
                <a:ea typeface="Arial"/>
              </a:rPr>
              <a:t>индивидуальный предприниматель является вдовой (вдовцом), сыном, дочерью гражданина, погибшего на военной службе в зоне СВО;</a:t>
            </a:r>
            <a:endParaRPr lang="ru-RU" sz="1400" strike="noStrike" spc="-1" dirty="0">
              <a:latin typeface="Arial"/>
            </a:endParaRPr>
          </a:p>
          <a:p>
            <a:pPr marL="140310" indent="-285750" algn="just">
              <a:buClr>
                <a:srgbClr val="C79363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1400" strike="noStrike" spc="-12" dirty="0">
                <a:latin typeface="Calibri"/>
                <a:ea typeface="Arial"/>
              </a:rPr>
              <a:t>юридическое лицо создано вдовами (вдовцами), сыновьями, дочерями граждан, погибших на военной службе в зоне СВО, а их доля в уставном капитале юридического лица составляет не менее 50%;</a:t>
            </a:r>
            <a:endParaRPr lang="ru-RU" sz="1400" strike="noStrike" spc="-1" dirty="0">
              <a:latin typeface="Arial"/>
            </a:endParaRPr>
          </a:p>
          <a:p>
            <a:pPr marL="140310" indent="-285750" algn="just">
              <a:buClr>
                <a:srgbClr val="C79363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1400" strike="noStrike" spc="-12" dirty="0">
                <a:latin typeface="Calibri"/>
                <a:ea typeface="Arial"/>
              </a:rPr>
              <a:t>юридическое лицо, в котором единоличным исполнительным органом является вдова (вдовец), сын, дочь гражданина, погибшего на военной службы в зоне СВО;</a:t>
            </a:r>
            <a:endParaRPr lang="ru-RU" sz="1400" strike="noStrike" spc="-1" dirty="0">
              <a:latin typeface="Arial"/>
            </a:endParaRPr>
          </a:p>
          <a:p>
            <a:pPr marL="140310" indent="-285750" algn="just" defTabSz="914400">
              <a:lnSpc>
                <a:spcPct val="100000"/>
              </a:lnSpc>
              <a:buClr>
                <a:srgbClr val="C79363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1400" strike="noStrike" spc="-12" dirty="0">
                <a:latin typeface="Calibri"/>
                <a:ea typeface="Arial"/>
              </a:rPr>
              <a:t>юридическое лицо или индивидуальный предприниматель, заключившие трудовой договор по основному месту работу на полную ставку с гражданином, вернувшимся с военной службы в зоне СВО, при условии, что с даты заключения трудового договора до момента принятия Фондом решения о предоставлении микрозайма прошло более девяносто дней.</a:t>
            </a:r>
          </a:p>
          <a:p>
            <a:pPr algn="just">
              <a:buClr>
                <a:srgbClr val="C79363"/>
              </a:buClr>
              <a:tabLst>
                <a:tab pos="0" algn="l"/>
              </a:tabLst>
            </a:pPr>
            <a:r>
              <a:rPr lang="ru-RU" sz="1200" spc="-12" dirty="0">
                <a:latin typeface="Calibri"/>
              </a:rPr>
              <a:t> М</a:t>
            </a:r>
            <a:r>
              <a:rPr lang="ru-RU" sz="1200" dirty="0"/>
              <a:t>икрозаем предоставляется в отношении одного и того же участника СВО единожды и только по одному из условий, </a:t>
            </a:r>
            <a:r>
              <a:rPr lang="ru-RU" sz="1200"/>
              <a:t>указанных выше.</a:t>
            </a:r>
            <a:endParaRPr lang="ru-RU" sz="1200" strike="noStrike" spc="-1" dirty="0">
              <a:latin typeface="Arial"/>
            </a:endParaRPr>
          </a:p>
        </p:txBody>
      </p:sp>
      <p:sp>
        <p:nvSpPr>
          <p:cNvPr id="21" name="object 70">
            <a:extLst>
              <a:ext uri="{FF2B5EF4-FFF2-40B4-BE49-F238E27FC236}">
                <a16:creationId xmlns:a16="http://schemas.microsoft.com/office/drawing/2014/main" id="{2B8116B5-6106-4578-8121-B566D5BC7BF1}"/>
              </a:ext>
            </a:extLst>
          </p:cNvPr>
          <p:cNvSpPr/>
          <p:nvPr/>
        </p:nvSpPr>
        <p:spPr>
          <a:xfrm>
            <a:off x="4776452" y="1620552"/>
            <a:ext cx="1852200" cy="3205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algn="ctr" defTabSz="914400">
              <a:lnSpc>
                <a:spcPct val="100000"/>
              </a:lnSpc>
              <a:spcBef>
                <a:spcPts val="99"/>
              </a:spcBef>
            </a:pPr>
            <a:r>
              <a:rPr lang="ru-RU" sz="2000" b="1" spc="-12" dirty="0">
                <a:latin typeface="Calibri"/>
              </a:rPr>
              <a:t>ДЛЯ КОГО:</a:t>
            </a:r>
          </a:p>
        </p:txBody>
      </p:sp>
    </p:spTree>
    <p:extLst>
      <p:ext uri="{BB962C8B-B14F-4D97-AF65-F5344CB8AC3E}">
        <p14:creationId xmlns:p14="http://schemas.microsoft.com/office/powerpoint/2010/main" val="31624632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TextBox 5"/>
          <p:cNvSpPr/>
          <p:nvPr/>
        </p:nvSpPr>
        <p:spPr>
          <a:xfrm>
            <a:off x="3421080" y="1127880"/>
            <a:ext cx="534600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000" b="1" strike="noStrike" spc="-7">
                <a:solidFill>
                  <a:srgbClr val="1D1D1B"/>
                </a:solidFill>
                <a:latin typeface="Calibri"/>
                <a:ea typeface="Arial"/>
              </a:rPr>
              <a:t>НАЛОГОВЫЕ ЛЬГОТЫ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5" name="Скругленный прямоугольник 14"/>
          <p:cNvSpPr/>
          <p:nvPr/>
        </p:nvSpPr>
        <p:spPr>
          <a:xfrm>
            <a:off x="3762360" y="1010520"/>
            <a:ext cx="4662720" cy="622440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396" name="Параллелограмм 21"/>
          <p:cNvSpPr/>
          <p:nvPr/>
        </p:nvSpPr>
        <p:spPr>
          <a:xfrm>
            <a:off x="210960" y="234360"/>
            <a:ext cx="591670" cy="65592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397" name="Прямоугольник 22"/>
          <p:cNvSpPr/>
          <p:nvPr/>
        </p:nvSpPr>
        <p:spPr>
          <a:xfrm>
            <a:off x="424440" y="271800"/>
            <a:ext cx="180360" cy="395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endParaRPr lang="ru-RU" sz="2000" b="0" strike="noStrike" spc="-1">
              <a:solidFill>
                <a:schemeClr val="dk1"/>
              </a:solidFill>
              <a:latin typeface="Arial Black"/>
              <a:ea typeface="Arial"/>
            </a:endParaRPr>
          </a:p>
        </p:txBody>
      </p:sp>
      <p:sp>
        <p:nvSpPr>
          <p:cNvPr id="398" name="Параллелограмм 25"/>
          <p:cNvSpPr/>
          <p:nvPr/>
        </p:nvSpPr>
        <p:spPr>
          <a:xfrm>
            <a:off x="990718" y="244800"/>
            <a:ext cx="10766881" cy="65592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399" name="Прямоугольник 27"/>
          <p:cNvSpPr/>
          <p:nvPr/>
        </p:nvSpPr>
        <p:spPr>
          <a:xfrm>
            <a:off x="1170179" y="279131"/>
            <a:ext cx="10349641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6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МЕРЫ ПОДДЕРЖКИ </a:t>
            </a:r>
            <a:r>
              <a:rPr lang="ru-RU" sz="1600" b="1" strike="noStrike" spc="-7" dirty="0">
                <a:solidFill>
                  <a:schemeClr val="lt1"/>
                </a:solidFill>
                <a:latin typeface="Arial Black"/>
                <a:ea typeface="Arial"/>
              </a:rPr>
              <a:t>РЕЗИДЕНТОВ ПРОМЫШЛЕННЫХ ПАРКОВ </a:t>
            </a:r>
          </a:p>
          <a:p>
            <a:pPr algn="ctr" defTabSz="914400">
              <a:lnSpc>
                <a:spcPct val="100000"/>
              </a:lnSpc>
            </a:pPr>
            <a:r>
              <a:rPr lang="ru-RU" sz="1600" b="1" strike="noStrike" spc="-7" dirty="0">
                <a:solidFill>
                  <a:schemeClr val="lt1"/>
                </a:solidFill>
                <a:latin typeface="Arial Black"/>
                <a:ea typeface="Arial"/>
              </a:rPr>
              <a:t>МИНИСТЕРСТВА ЭКОНОМИКИ РТ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0" name="TextBox 20"/>
          <p:cNvSpPr/>
          <p:nvPr/>
        </p:nvSpPr>
        <p:spPr>
          <a:xfrm>
            <a:off x="6447960" y="1805400"/>
            <a:ext cx="4892400" cy="202987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Для управляющих компаний индустриальных (промышленных) парков и/или резидентов индустриальных  (промышленных) парков, зарегистрированных на территории Республики Татарстан, являющихся субъектами малого и  среднего предпринимательства, заключивших с Министерством экономики Республики Татарстан соглашение  об осуществлении деятельности на территории индустриальных (промышленных) парков аккредитованных Министерством Экономики Республики Татарстан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1" name="Кольцо 33"/>
          <p:cNvSpPr/>
          <p:nvPr/>
        </p:nvSpPr>
        <p:spPr>
          <a:xfrm>
            <a:off x="6107301" y="1853332"/>
            <a:ext cx="294840" cy="275040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2400" b="0" strike="noStrike" spc="-1">
              <a:solidFill>
                <a:srgbClr val="FFFFFF"/>
              </a:solidFill>
              <a:latin typeface="Calibri"/>
              <a:ea typeface="Arial"/>
            </a:endParaRPr>
          </a:p>
        </p:txBody>
      </p:sp>
      <p:cxnSp>
        <p:nvCxnSpPr>
          <p:cNvPr id="402" name="Прямая соединительная линия 26"/>
          <p:cNvCxnSpPr/>
          <p:nvPr/>
        </p:nvCxnSpPr>
        <p:spPr>
          <a:xfrm>
            <a:off x="5858280" y="3853008"/>
            <a:ext cx="5603760" cy="4320"/>
          </a:xfrm>
          <a:prstGeom prst="straightConnector1">
            <a:avLst/>
          </a:prstGeom>
          <a:ln w="38160">
            <a:solidFill>
              <a:srgbClr val="C79363"/>
            </a:solidFill>
            <a:prstDash val="sysDot"/>
            <a:round/>
          </a:ln>
        </p:spPr>
      </p:cxnSp>
      <p:sp>
        <p:nvSpPr>
          <p:cNvPr id="403" name="Прямоугольник 6"/>
          <p:cNvSpPr/>
          <p:nvPr/>
        </p:nvSpPr>
        <p:spPr>
          <a:xfrm>
            <a:off x="6508731" y="3885840"/>
            <a:ext cx="5357520" cy="201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Освобождение от уплаты транспортного налога;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Освобождение от уплаты налога на имущество организаций;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Сниженные ставки по УСН («доходы» – 1%, «доходы минус расходы» – 5%)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04" name="Рисунок 7"/>
          <p:cNvPicPr/>
          <p:nvPr/>
        </p:nvPicPr>
        <p:blipFill>
          <a:blip r:embed="rId2"/>
          <a:stretch/>
        </p:blipFill>
        <p:spPr>
          <a:xfrm>
            <a:off x="5858640" y="3978720"/>
            <a:ext cx="379800" cy="361440"/>
          </a:xfrm>
          <a:prstGeom prst="rect">
            <a:avLst/>
          </a:prstGeom>
          <a:ln w="0">
            <a:noFill/>
          </a:ln>
        </p:spPr>
      </p:pic>
      <p:pic>
        <p:nvPicPr>
          <p:cNvPr id="405" name="Рисунок 32"/>
          <p:cNvPicPr/>
          <p:nvPr/>
        </p:nvPicPr>
        <p:blipFill>
          <a:blip r:embed="rId2"/>
          <a:stretch/>
        </p:blipFill>
        <p:spPr>
          <a:xfrm>
            <a:off x="5836465" y="4499716"/>
            <a:ext cx="379800" cy="361440"/>
          </a:xfrm>
          <a:prstGeom prst="rect">
            <a:avLst/>
          </a:prstGeom>
          <a:ln w="0">
            <a:noFill/>
          </a:ln>
        </p:spPr>
      </p:pic>
      <p:pic>
        <p:nvPicPr>
          <p:cNvPr id="406" name="Рисунок 33"/>
          <p:cNvPicPr/>
          <p:nvPr/>
        </p:nvPicPr>
        <p:blipFill>
          <a:blip r:embed="rId2"/>
          <a:stretch/>
        </p:blipFill>
        <p:spPr>
          <a:xfrm>
            <a:off x="5860723" y="5250504"/>
            <a:ext cx="379800" cy="361440"/>
          </a:xfrm>
          <a:prstGeom prst="rect">
            <a:avLst/>
          </a:prstGeom>
          <a:ln w="0">
            <a:noFill/>
          </a:ln>
        </p:spPr>
      </p:pic>
      <p:sp>
        <p:nvSpPr>
          <p:cNvPr id="407" name="Прямоугольник 8"/>
          <p:cNvSpPr/>
          <p:nvPr/>
        </p:nvSpPr>
        <p:spPr>
          <a:xfrm>
            <a:off x="482760" y="2133000"/>
            <a:ext cx="5061240" cy="295320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dk1"/>
                </a:solidFill>
                <a:latin typeface="Calibri"/>
                <a:ea typeface="Arial"/>
              </a:rPr>
              <a:t>Обеспечение:</a:t>
            </a:r>
            <a:br>
              <a:rPr sz="1400" dirty="0"/>
            </a:br>
            <a:r>
              <a:rPr lang="ru-RU" sz="14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Пункт 3.1 статьи 6 Закона Республики Татарстан от 29.11.2002 № 24-ЗРТ  «О транспортном налоге» ;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4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Подпункт 3 пункта 2 статьи 1.1 Закона Республики Татарстан от 17.06.2009 № 19-ЗРТ «Об установлении дифференцированных налоговых ставок для налогоплательщиков, применяющих упрощенную систему налогообложения»;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4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Подпункт 5 пункта 2 статьи 1 Закона Республики Татарстан от 17.06.2009 № 19-ЗРТ «Об установлении дифференцированных налоговых ставок для налогоплательщиков, применяющих упрощенную систему налогообложения»;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4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Подпункт 18 пункта 1 статьи 3 Закона Республики Татарстан от 28.11.2003 № 49-ЗРТ «О налоге на имущество организаций» 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Рисунок 1" descr="Телефон">
            <a:extLst>
              <a:ext uri="{FF2B5EF4-FFF2-40B4-BE49-F238E27FC236}">
                <a16:creationId xmlns:a16="http://schemas.microsoft.com/office/drawing/2014/main" id="{13A1B3D0-B1A7-0A63-C740-BF9667CE75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186925" y="6105410"/>
            <a:ext cx="591670" cy="5916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A13AC0-6486-8960-23F3-641D32425FFA}"/>
              </a:ext>
            </a:extLst>
          </p:cNvPr>
          <p:cNvSpPr txBox="1"/>
          <p:nvPr/>
        </p:nvSpPr>
        <p:spPr>
          <a:xfrm>
            <a:off x="990719" y="6254332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+7 (843) 238-36-90 Гайнуллин Марат Русланович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TextBox 6"/>
          <p:cNvSpPr/>
          <p:nvPr/>
        </p:nvSpPr>
        <p:spPr>
          <a:xfrm>
            <a:off x="3431880" y="929160"/>
            <a:ext cx="5756040" cy="70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000" b="1" strike="noStrike" spc="-7">
                <a:solidFill>
                  <a:srgbClr val="1D1D1B"/>
                </a:solidFill>
                <a:latin typeface="Calibri"/>
                <a:ea typeface="Arial"/>
              </a:rPr>
              <a:t>СУБСИДИРОВАНИЕ ЧАСТИ ЗАТРАТ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000" b="1" strike="noStrike" spc="-7">
                <a:solidFill>
                  <a:srgbClr val="1D1D1B"/>
                </a:solidFill>
                <a:latin typeface="Calibri"/>
                <a:ea typeface="Arial"/>
              </a:rPr>
              <a:t>ЗА ПОТРЕБЛЕННУЮ ЭЛЕКТРОЭНЕРГИЮ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9" name="Скругленный прямоугольник 2"/>
          <p:cNvSpPr/>
          <p:nvPr/>
        </p:nvSpPr>
        <p:spPr>
          <a:xfrm>
            <a:off x="2855520" y="969840"/>
            <a:ext cx="6548040" cy="622080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410" name="Параллелограмм 3"/>
          <p:cNvSpPr/>
          <p:nvPr/>
        </p:nvSpPr>
        <p:spPr>
          <a:xfrm>
            <a:off x="210960" y="234360"/>
            <a:ext cx="779400" cy="47052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411" name="Прямоугольник 13"/>
          <p:cNvSpPr/>
          <p:nvPr/>
        </p:nvSpPr>
        <p:spPr>
          <a:xfrm>
            <a:off x="424440" y="271800"/>
            <a:ext cx="18000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endParaRPr lang="ru-RU" sz="2000" b="0" strike="noStrike" spc="-1">
              <a:solidFill>
                <a:schemeClr val="dk1"/>
              </a:solidFill>
              <a:latin typeface="Arial Black"/>
              <a:ea typeface="Arial"/>
            </a:endParaRPr>
          </a:p>
        </p:txBody>
      </p:sp>
      <p:sp>
        <p:nvSpPr>
          <p:cNvPr id="412" name="Параллелограмм 4"/>
          <p:cNvSpPr/>
          <p:nvPr/>
        </p:nvSpPr>
        <p:spPr>
          <a:xfrm>
            <a:off x="932400" y="244800"/>
            <a:ext cx="10824840" cy="46368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413" name="Прямоугольник 15"/>
          <p:cNvSpPr/>
          <p:nvPr/>
        </p:nvSpPr>
        <p:spPr>
          <a:xfrm>
            <a:off x="1330560" y="288000"/>
            <a:ext cx="992448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600" b="1" strike="noStrike" spc="-7">
                <a:solidFill>
                  <a:schemeClr val="lt1"/>
                </a:solidFill>
                <a:latin typeface="Arial Black"/>
                <a:ea typeface="Arial"/>
              </a:rPr>
              <a:t>МЕРЫ ПОДДЕРЖКИ ДЛЯ РЕЗИДЕНТОВ ПРОМЫШЛЕННЫХ ПАРКОВ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4" name="TextBox 7"/>
          <p:cNvSpPr/>
          <p:nvPr/>
        </p:nvSpPr>
        <p:spPr>
          <a:xfrm>
            <a:off x="6162480" y="1922760"/>
            <a:ext cx="5594760" cy="2560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Arial"/>
              </a:rPr>
              <a:t>Для кого: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Calibri"/>
                <a:ea typeface="Arial"/>
              </a:rPr>
              <a:t>Для управляющих компаний индустриальных (промышленных) парков и/или резидентов индустриальных  (промышленных) парков, являющихся субъектами малого и  среднего предпринимательства, заключивших с Министерством экономики Республики Татарстан соглашение  об осуществлении деятельности на территории индустриальных (промышленных) парков, имеющих прямые договорные отношения с организацией, поставляющей электрическую энергию и являющихся потребителем электрической энергии уровней напряжения НН, СН-I  и СН-II 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416" name="Прямая соединительная линия 2"/>
          <p:cNvCxnSpPr/>
          <p:nvPr/>
        </p:nvCxnSpPr>
        <p:spPr>
          <a:xfrm>
            <a:off x="6279840" y="4679280"/>
            <a:ext cx="5604120" cy="4680"/>
          </a:xfrm>
          <a:prstGeom prst="straightConnector1">
            <a:avLst/>
          </a:prstGeom>
          <a:ln w="38160">
            <a:solidFill>
              <a:srgbClr val="C79363"/>
            </a:solidFill>
            <a:prstDash val="sysDot"/>
            <a:round/>
          </a:ln>
        </p:spPr>
      </p:cxnSp>
      <p:sp>
        <p:nvSpPr>
          <p:cNvPr id="417" name="Прямоугольник 18"/>
          <p:cNvSpPr/>
          <p:nvPr/>
        </p:nvSpPr>
        <p:spPr>
          <a:xfrm>
            <a:off x="429840" y="1833840"/>
            <a:ext cx="5506560" cy="3566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Arial"/>
              </a:rPr>
              <a:t>Условия: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Calibri"/>
                <a:ea typeface="Arial"/>
              </a:rPr>
              <a:t>Для получения субсидии необходимо: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Calibri"/>
                <a:ea typeface="Arial"/>
              </a:rPr>
              <a:t>- </a:t>
            </a: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Arial"/>
              </a:rPr>
              <a:t>вести деятельность на территории Республики Татарстан и уплачивать налоги в бюджет Республики Татарстан, быть субъектом малого или среднего предпринимательства;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Arial"/>
              </a:rPr>
              <a:t>- иметь действующее соглашение с Министерством экономики Республики Татарстан об осуществлении деятельности на территории индустриального (промышленного) парка; 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Arial"/>
              </a:rPr>
              <a:t>- предоставлять в ФНС расчет по страховым взносам и персонифицированных сведений о физических лицах;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Arial"/>
              </a:rPr>
              <a:t>- являться потребителем электрической энергии уровней напряжения НН, СН-I  и СН-II и осуществлять оплату расходов за потребленную электрическую энергию в организацию, поставляющую электрическую энергию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18" name="Группа 2"/>
          <p:cNvGrpSpPr/>
          <p:nvPr/>
        </p:nvGrpSpPr>
        <p:grpSpPr>
          <a:xfrm>
            <a:off x="6201360" y="5170320"/>
            <a:ext cx="1508287" cy="568800"/>
            <a:chOff x="6201360" y="5170320"/>
            <a:chExt cx="1715040" cy="568800"/>
          </a:xfrm>
        </p:grpSpPr>
        <p:pic>
          <p:nvPicPr>
            <p:cNvPr id="419" name="Picture 2" descr="https://stomatologspb.ru/wp-content/uploads/ruble_PNG26.png"/>
            <p:cNvPicPr/>
            <p:nvPr/>
          </p:nvPicPr>
          <p:blipFill>
            <a:blip r:embed="rId2"/>
            <a:stretch/>
          </p:blipFill>
          <p:spPr>
            <a:xfrm>
              <a:off x="7292520" y="5170320"/>
              <a:ext cx="623880" cy="4687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20" name="Прямоугольник 33"/>
            <p:cNvSpPr/>
            <p:nvPr/>
          </p:nvSpPr>
          <p:spPr>
            <a:xfrm>
              <a:off x="6201360" y="5208840"/>
              <a:ext cx="132156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ru-RU" sz="1800" b="1" strike="noStrike" spc="-1">
                  <a:solidFill>
                    <a:srgbClr val="562212"/>
                  </a:solidFill>
                  <a:latin typeface="Calibri"/>
                  <a:ea typeface="Arial"/>
                </a:rPr>
                <a:t>СУММА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1" name="Прямоугольник 37"/>
            <p:cNvSpPr/>
            <p:nvPr/>
          </p:nvSpPr>
          <p:spPr>
            <a:xfrm>
              <a:off x="6201360" y="5436000"/>
              <a:ext cx="180000" cy="303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endParaRPr lang="ru-RU" sz="1400" b="0" strike="noStrike" spc="-1">
                <a:solidFill>
                  <a:schemeClr val="dk1"/>
                </a:solidFill>
                <a:latin typeface="Calibri"/>
                <a:ea typeface="Arial"/>
              </a:endParaRPr>
            </a:p>
          </p:txBody>
        </p:sp>
      </p:grpSp>
      <p:sp>
        <p:nvSpPr>
          <p:cNvPr id="422" name="Прямоугольник 38"/>
          <p:cNvSpPr/>
          <p:nvPr/>
        </p:nvSpPr>
        <p:spPr>
          <a:xfrm>
            <a:off x="8092800" y="4838760"/>
            <a:ext cx="2638440" cy="146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В зависимости от объема затрат по уплате электроэнергии за год, предшествующий году подачи заявки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" name="Группа 12"/>
          <p:cNvGrpSpPr/>
          <p:nvPr/>
        </p:nvGrpSpPr>
        <p:grpSpPr>
          <a:xfrm>
            <a:off x="210960" y="151848"/>
            <a:ext cx="9985320" cy="470880"/>
            <a:chOff x="210960" y="179280"/>
            <a:chExt cx="9985320" cy="470880"/>
          </a:xfrm>
        </p:grpSpPr>
        <p:sp>
          <p:nvSpPr>
            <p:cNvPr id="424" name="Параллелограмм 13"/>
            <p:cNvSpPr/>
            <p:nvPr/>
          </p:nvSpPr>
          <p:spPr>
            <a:xfrm>
              <a:off x="997560" y="179280"/>
              <a:ext cx="919872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425" name="Прямоугольник 14"/>
            <p:cNvSpPr/>
            <p:nvPr/>
          </p:nvSpPr>
          <p:spPr>
            <a:xfrm>
              <a:off x="1296360" y="242280"/>
              <a:ext cx="862560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ru-RU" sz="1800" b="1" strike="noStrike" cap="all" spc="-1">
                  <a:solidFill>
                    <a:schemeClr val="lt1"/>
                  </a:solidFill>
                  <a:latin typeface="Arial Black"/>
                  <a:ea typeface="Arial"/>
                </a:rPr>
                <a:t>МЕРЫ ПОДДЕРЖКИ СУБЪеКТОВ МСП от АНО ЦКР «ИННОКАМ»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6" name="Параллелограмм 15"/>
            <p:cNvSpPr/>
            <p:nvPr/>
          </p:nvSpPr>
          <p:spPr>
            <a:xfrm>
              <a:off x="210960" y="179280"/>
              <a:ext cx="77976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427" name="Прямоугольник 16"/>
            <p:cNvSpPr/>
            <p:nvPr/>
          </p:nvSpPr>
          <p:spPr>
            <a:xfrm>
              <a:off x="339120" y="216720"/>
              <a:ext cx="538560" cy="39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2000" b="0" strike="noStrike" spc="-1">
                <a:solidFill>
                  <a:schemeClr val="dk1"/>
                </a:solidFill>
                <a:latin typeface="Arial Black"/>
                <a:ea typeface="Arial"/>
              </a:endParaRPr>
            </a:p>
          </p:txBody>
        </p:sp>
      </p:grpSp>
      <p:sp>
        <p:nvSpPr>
          <p:cNvPr id="428" name="Скругленный прямоугольник 38"/>
          <p:cNvSpPr/>
          <p:nvPr/>
        </p:nvSpPr>
        <p:spPr>
          <a:xfrm>
            <a:off x="4320360" y="1260000"/>
            <a:ext cx="3596040" cy="490320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12600" algn="ctr" defTabSz="914400">
              <a:lnSpc>
                <a:spcPct val="101000"/>
              </a:lnSpc>
              <a:spcBef>
                <a:spcPts val="79"/>
              </a:spcBef>
            </a:pPr>
            <a:r>
              <a:rPr lang="ru-RU" sz="1800" b="1" strike="noStrike" spc="-60">
                <a:solidFill>
                  <a:srgbClr val="1D1D1B"/>
                </a:solidFill>
                <a:latin typeface="Calibri"/>
                <a:ea typeface="Arial"/>
              </a:rPr>
              <a:t>      ЗАПУСК ПРОЕКТА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9" name="Скругленный прямоугольник 38"/>
          <p:cNvSpPr/>
          <p:nvPr/>
        </p:nvSpPr>
        <p:spPr>
          <a:xfrm>
            <a:off x="8460000" y="1260000"/>
            <a:ext cx="3308040" cy="481320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12600" algn="ctr" defTabSz="914400">
              <a:lnSpc>
                <a:spcPct val="101000"/>
              </a:lnSpc>
              <a:spcBef>
                <a:spcPts val="79"/>
              </a:spcBef>
            </a:pPr>
            <a:r>
              <a:rPr lang="ru-RU" sz="1800" b="1" strike="noStrike" spc="-60">
                <a:solidFill>
                  <a:srgbClr val="1D1D1B"/>
                </a:solidFill>
                <a:latin typeface="Calibri"/>
                <a:ea typeface="Arial"/>
              </a:rPr>
              <a:t>       РЕАЛИЗАЦИЯ ПРОЕКТА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0" name="Скругленный прямоугольник 38"/>
          <p:cNvSpPr/>
          <p:nvPr/>
        </p:nvSpPr>
        <p:spPr>
          <a:xfrm>
            <a:off x="360000" y="1260000"/>
            <a:ext cx="3270600" cy="490320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12600" algn="ctr" defTabSz="914400">
              <a:lnSpc>
                <a:spcPct val="101000"/>
              </a:lnSpc>
              <a:spcBef>
                <a:spcPts val="79"/>
              </a:spcBef>
            </a:pPr>
            <a:r>
              <a:rPr lang="ru-RU" sz="1800" b="1" strike="noStrike" spc="-60">
                <a:solidFill>
                  <a:srgbClr val="1D1D1B"/>
                </a:solidFill>
                <a:latin typeface="Calibri"/>
                <a:ea typeface="Arial"/>
              </a:rPr>
              <a:t>     ПОДГОТОВКА ПРОЕКТА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1" name="Овал 29"/>
          <p:cNvSpPr/>
          <p:nvPr/>
        </p:nvSpPr>
        <p:spPr>
          <a:xfrm>
            <a:off x="585360" y="1350720"/>
            <a:ext cx="311040" cy="311040"/>
          </a:xfrm>
          <a:prstGeom prst="ellipse">
            <a:avLst/>
          </a:prstGeom>
          <a:solidFill>
            <a:srgbClr val="C79363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800" b="0" strike="noStrike" spc="-1">
                <a:solidFill>
                  <a:srgbClr val="FFFFFF"/>
                </a:solidFill>
                <a:latin typeface="Arial Black"/>
                <a:ea typeface="Arial"/>
              </a:rPr>
              <a:t>1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2" name="Овал 30"/>
          <p:cNvSpPr/>
          <p:nvPr/>
        </p:nvSpPr>
        <p:spPr>
          <a:xfrm>
            <a:off x="5040000" y="1350720"/>
            <a:ext cx="311040" cy="311040"/>
          </a:xfrm>
          <a:prstGeom prst="ellipse">
            <a:avLst/>
          </a:prstGeom>
          <a:solidFill>
            <a:srgbClr val="C79363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800" b="0" strike="noStrike" spc="-1">
                <a:solidFill>
                  <a:srgbClr val="FFFFFF"/>
                </a:solidFill>
                <a:latin typeface="Arial Black"/>
                <a:ea typeface="Arial"/>
              </a:rPr>
              <a:t>2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3" name="Овал 31"/>
          <p:cNvSpPr/>
          <p:nvPr/>
        </p:nvSpPr>
        <p:spPr>
          <a:xfrm>
            <a:off x="8820000" y="1350720"/>
            <a:ext cx="311040" cy="311040"/>
          </a:xfrm>
          <a:prstGeom prst="ellipse">
            <a:avLst/>
          </a:prstGeom>
          <a:solidFill>
            <a:srgbClr val="C79363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800" b="0" strike="noStrike" spc="-1">
                <a:solidFill>
                  <a:srgbClr val="FFFFFF"/>
                </a:solidFill>
                <a:latin typeface="Arial Black"/>
                <a:ea typeface="Arial"/>
              </a:rPr>
              <a:t>3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4" name="Прямоугольник 32"/>
          <p:cNvSpPr/>
          <p:nvPr/>
        </p:nvSpPr>
        <p:spPr>
          <a:xfrm>
            <a:off x="299520" y="1868040"/>
            <a:ext cx="3656880" cy="3776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Составление бизнес-планов и ТЭО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Оказание  маркетинговых услуг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Проведение аудитов и экспертиз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Разработка программ модернизации, развития, технического перевооружения производства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Проведение экспресс-оценки индекса технологической готовности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Проведение патентного поиска и патентных исследований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5" name="Прямоугольник 34"/>
          <p:cNvSpPr/>
          <p:nvPr/>
        </p:nvSpPr>
        <p:spPr>
          <a:xfrm>
            <a:off x="4259520" y="1800000"/>
            <a:ext cx="3656880" cy="386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Разработка технических решений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Инженерно-консультационные, опытно-конструкторские, испытательные, инженерно-исследовательские и расчетно-аналитические услуги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Услуги по проектно-конструкторской деятельности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Экспертное сопровождение реализации программ развития и модернизации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Проведение исследований, испытаний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6" name="Прямоугольник 35"/>
          <p:cNvSpPr/>
          <p:nvPr/>
        </p:nvSpPr>
        <p:spPr>
          <a:xfrm>
            <a:off x="8410680" y="1800000"/>
            <a:ext cx="3465720" cy="386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Брендирование, позиционирование и продвижение новых видов продукции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Проведение сертификации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Комплексное сопровождение процедуры участия в закупках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Организация участия в российских и зарубежных выставочно-ярмарочных мероприятиях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Подготовка и подача заявок на регистрацию прав на результаты интеллектуальной деятельности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7" name="TextBox 37"/>
          <p:cNvSpPr/>
          <p:nvPr/>
        </p:nvSpPr>
        <p:spPr>
          <a:xfrm>
            <a:off x="329040" y="630720"/>
            <a:ext cx="1152324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000" b="1" strike="noStrike" spc="-1">
                <a:solidFill>
                  <a:schemeClr val="accent1">
                    <a:lumMod val="50000"/>
                  </a:schemeClr>
                </a:solidFill>
                <a:latin typeface="Calibri"/>
                <a:ea typeface="Arial"/>
              </a:rPr>
              <a:t>Комплексное сопровождение инвестиционных проектов  </a:t>
            </a:r>
            <a:r>
              <a:rPr lang="ru-RU" sz="2000" b="0" strike="noStrike" spc="-1">
                <a:solidFill>
                  <a:schemeClr val="dk1"/>
                </a:solidFill>
                <a:latin typeface="Calibri"/>
                <a:ea typeface="Arial"/>
              </a:rPr>
              <a:t>субъектов МСП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439" name="Прямая соединительная линия 51"/>
          <p:cNvCxnSpPr>
            <a:cxnSpLocks/>
          </p:cNvCxnSpPr>
          <p:nvPr/>
        </p:nvCxnSpPr>
        <p:spPr>
          <a:xfrm>
            <a:off x="2159640" y="1126800"/>
            <a:ext cx="7917048" cy="0"/>
          </a:xfrm>
          <a:prstGeom prst="straightConnector1">
            <a:avLst/>
          </a:prstGeom>
          <a:ln w="38160">
            <a:solidFill>
              <a:srgbClr val="C79363"/>
            </a:solidFill>
            <a:prstDash val="sysDot"/>
            <a:round/>
          </a:ln>
        </p:spPr>
      </p:cxnSp>
      <p:cxnSp>
        <p:nvCxnSpPr>
          <p:cNvPr id="440" name="Прямая соединительная линия 52"/>
          <p:cNvCxnSpPr>
            <a:cxnSpLocks/>
          </p:cNvCxnSpPr>
          <p:nvPr/>
        </p:nvCxnSpPr>
        <p:spPr>
          <a:xfrm>
            <a:off x="1801368" y="1026000"/>
            <a:ext cx="8619192" cy="0"/>
          </a:xfrm>
          <a:prstGeom prst="straightConnector1">
            <a:avLst/>
          </a:prstGeom>
          <a:ln w="38160">
            <a:solidFill>
              <a:srgbClr val="C79363"/>
            </a:solidFill>
            <a:prstDash val="sysDot"/>
            <a:round/>
          </a:ln>
        </p:spPr>
      </p:cxnSp>
      <p:pic>
        <p:nvPicPr>
          <p:cNvPr id="442" name="Picture 6" descr="https://stomatologspb.ru/wp-content/uploads/ruble_PNG26.png"/>
          <p:cNvPicPr/>
          <p:nvPr/>
        </p:nvPicPr>
        <p:blipFill>
          <a:blip r:embed="rId2"/>
          <a:stretch/>
        </p:blipFill>
        <p:spPr>
          <a:xfrm>
            <a:off x="8256240" y="6437520"/>
            <a:ext cx="355680" cy="299520"/>
          </a:xfrm>
          <a:prstGeom prst="rect">
            <a:avLst/>
          </a:prstGeom>
          <a:ln w="0">
            <a:noFill/>
          </a:ln>
        </p:spPr>
      </p:pic>
      <p:sp>
        <p:nvSpPr>
          <p:cNvPr id="443" name="TextBox 24"/>
          <p:cNvSpPr/>
          <p:nvPr/>
        </p:nvSpPr>
        <p:spPr>
          <a:xfrm>
            <a:off x="8611200" y="6327720"/>
            <a:ext cx="330804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200" b="0" strike="noStrike" spc="-1">
                <a:solidFill>
                  <a:srgbClr val="CE1204"/>
                </a:solidFill>
                <a:latin typeface="Calibri"/>
                <a:ea typeface="Arial"/>
              </a:rPr>
              <a:t>Все меры поддержки оказываются на условиях софинансирования со стороны субъекта МСП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44" name="Рисунок 484"/>
          <p:cNvPicPr/>
          <p:nvPr/>
        </p:nvPicPr>
        <p:blipFill>
          <a:blip r:embed="rId3"/>
          <a:stretch/>
        </p:blipFill>
        <p:spPr>
          <a:xfrm>
            <a:off x="180000" y="5400000"/>
            <a:ext cx="1436400" cy="1436400"/>
          </a:xfrm>
          <a:prstGeom prst="rect">
            <a:avLst/>
          </a:prstGeom>
          <a:ln w="0">
            <a:noFill/>
          </a:ln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9583589F-E1FE-4979-9120-0D00BC768D09}"/>
              </a:ext>
            </a:extLst>
          </p:cNvPr>
          <p:cNvGrpSpPr/>
          <p:nvPr/>
        </p:nvGrpSpPr>
        <p:grpSpPr>
          <a:xfrm>
            <a:off x="10265220" y="145792"/>
            <a:ext cx="2000892" cy="574576"/>
            <a:chOff x="279351" y="254935"/>
            <a:chExt cx="2887077" cy="809017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188516D3-E476-4C3D-9585-A90575220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351" y="254935"/>
              <a:ext cx="1961390" cy="578631"/>
            </a:xfrm>
            <a:prstGeom prst="rect">
              <a:avLst/>
            </a:prstGeom>
          </p:spPr>
        </p:pic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95FBC7E0-2C28-4BB9-898F-C67D2C70BF34}"/>
                </a:ext>
              </a:extLst>
            </p:cNvPr>
            <p:cNvSpPr/>
            <p:nvPr/>
          </p:nvSpPr>
          <p:spPr>
            <a:xfrm>
              <a:off x="904466" y="608928"/>
              <a:ext cx="2261962" cy="4550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500" dirty="0">
                  <a:latin typeface="Segoe UI" panose="020B0502040204020203" pitchFamily="34" charset="0"/>
                  <a:ea typeface="Open Sans" panose="020B0606030504020204" pitchFamily="34" charset="0"/>
                  <a:cs typeface="Segoe UI" panose="020B0502040204020203" pitchFamily="34" charset="0"/>
                </a:rPr>
                <a:t>АНО «ЦЕНТР КЛАСТЕРНОГО РАЗВИТИЯ </a:t>
              </a:r>
            </a:p>
            <a:p>
              <a:r>
                <a:rPr lang="ru-RU" sz="500" dirty="0">
                  <a:latin typeface="Segoe UI" panose="020B0502040204020203" pitchFamily="34" charset="0"/>
                  <a:ea typeface="Open Sans" panose="020B0606030504020204" pitchFamily="34" charset="0"/>
                  <a:cs typeface="Segoe UI" panose="020B0502040204020203" pitchFamily="34" charset="0"/>
                </a:rPr>
                <a:t>И ПРОЕКТНОГО УПРАВЛЕНИЯ </a:t>
              </a:r>
            </a:p>
            <a:p>
              <a:r>
                <a:rPr lang="ru-RU" sz="500" dirty="0">
                  <a:latin typeface="Segoe UI" panose="020B0502040204020203" pitchFamily="34" charset="0"/>
                  <a:ea typeface="Open Sans" panose="020B0606030504020204" pitchFamily="34" charset="0"/>
                  <a:cs typeface="Segoe UI" panose="020B0502040204020203" pitchFamily="34" charset="0"/>
                </a:rPr>
                <a:t>РЕСПУБЛИКИ ТАТАРСТАН»</a:t>
              </a:r>
              <a:endParaRPr lang="ru-RU" sz="600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3B010-1BAF-7B56-9EBC-91C0E7F38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object 69">
            <a:extLst>
              <a:ext uri="{FF2B5EF4-FFF2-40B4-BE49-F238E27FC236}">
                <a16:creationId xmlns:a16="http://schemas.microsoft.com/office/drawing/2014/main" id="{A91BAB48-6587-B829-8EA2-E83FF2AD2D24}"/>
              </a:ext>
            </a:extLst>
          </p:cNvPr>
          <p:cNvSpPr/>
          <p:nvPr/>
        </p:nvSpPr>
        <p:spPr>
          <a:xfrm>
            <a:off x="3666480" y="818333"/>
            <a:ext cx="7861583" cy="2057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marL="12600" defTabSz="914400">
              <a:lnSpc>
                <a:spcPts val="1386"/>
              </a:lnSpc>
              <a:spcBef>
                <a:spcPts val="99"/>
              </a:spcBef>
            </a:pPr>
            <a:r>
              <a:rPr lang="ru-RU" sz="2000" b="0" strike="noStrike" spc="-1" dirty="0">
                <a:solidFill>
                  <a:srgbClr val="000000"/>
                </a:solidFill>
                <a:latin typeface="Arial"/>
              </a:rPr>
              <a:t>Льготная аренда государственного и муниципального имущества</a:t>
            </a:r>
          </a:p>
        </p:txBody>
      </p:sp>
      <p:sp>
        <p:nvSpPr>
          <p:cNvPr id="127" name="object 77">
            <a:extLst>
              <a:ext uri="{FF2B5EF4-FFF2-40B4-BE49-F238E27FC236}">
                <a16:creationId xmlns:a16="http://schemas.microsoft.com/office/drawing/2014/main" id="{F71F8F44-6018-EC90-6CD1-BF135132D34C}"/>
              </a:ext>
            </a:extLst>
          </p:cNvPr>
          <p:cNvSpPr/>
          <p:nvPr/>
        </p:nvSpPr>
        <p:spPr>
          <a:xfrm>
            <a:off x="3453414" y="707646"/>
            <a:ext cx="8122754" cy="583702"/>
          </a:xfrm>
          <a:custGeom>
            <a:avLst/>
            <a:gdLst>
              <a:gd name="textAreaLeft" fmla="*/ 0 w 5189760"/>
              <a:gd name="textAreaRight" fmla="*/ 5191200 w 5189760"/>
              <a:gd name="textAreaTop" fmla="*/ 0 h 835560"/>
              <a:gd name="textAreaBottom" fmla="*/ 837000 h 835560"/>
            </a:gdLst>
            <a:ahLst/>
            <a:cxnLst/>
            <a:rect l="textAreaLeft" t="textAreaTop" r="textAreaRight" b="textAreaBottom"/>
            <a:pathLst>
              <a:path w="5191125" h="836930">
                <a:moveTo>
                  <a:pt x="0" y="139446"/>
                </a:moveTo>
                <a:lnTo>
                  <a:pt x="7114" y="95390"/>
                </a:lnTo>
                <a:lnTo>
                  <a:pt x="26919" y="57113"/>
                </a:lnTo>
                <a:lnTo>
                  <a:pt x="57113" y="26919"/>
                </a:lnTo>
                <a:lnTo>
                  <a:pt x="95390" y="7114"/>
                </a:lnTo>
                <a:lnTo>
                  <a:pt x="139445" y="0"/>
                </a:lnTo>
                <a:lnTo>
                  <a:pt x="5051297" y="0"/>
                </a:lnTo>
                <a:lnTo>
                  <a:pt x="5095353" y="7114"/>
                </a:lnTo>
                <a:lnTo>
                  <a:pt x="5133630" y="26919"/>
                </a:lnTo>
                <a:lnTo>
                  <a:pt x="5163824" y="57113"/>
                </a:lnTo>
                <a:lnTo>
                  <a:pt x="5183629" y="95390"/>
                </a:lnTo>
                <a:lnTo>
                  <a:pt x="5190744" y="139446"/>
                </a:lnTo>
                <a:lnTo>
                  <a:pt x="5190744" y="697230"/>
                </a:lnTo>
                <a:lnTo>
                  <a:pt x="5183629" y="741285"/>
                </a:lnTo>
                <a:lnTo>
                  <a:pt x="5163824" y="779562"/>
                </a:lnTo>
                <a:lnTo>
                  <a:pt x="5133630" y="809756"/>
                </a:lnTo>
                <a:lnTo>
                  <a:pt x="5095353" y="829561"/>
                </a:lnTo>
                <a:lnTo>
                  <a:pt x="5051297" y="836676"/>
                </a:lnTo>
                <a:lnTo>
                  <a:pt x="139445" y="836676"/>
                </a:lnTo>
                <a:lnTo>
                  <a:pt x="95390" y="829561"/>
                </a:lnTo>
                <a:lnTo>
                  <a:pt x="57113" y="809756"/>
                </a:lnTo>
                <a:lnTo>
                  <a:pt x="26919" y="779562"/>
                </a:lnTo>
                <a:lnTo>
                  <a:pt x="7114" y="741285"/>
                </a:lnTo>
                <a:lnTo>
                  <a:pt x="0" y="697230"/>
                </a:lnTo>
                <a:lnTo>
                  <a:pt x="0" y="139446"/>
                </a:lnTo>
                <a:close/>
              </a:path>
            </a:pathLst>
          </a:custGeom>
          <a:noFill/>
          <a:ln w="57960">
            <a:solidFill>
              <a:srgbClr val="EB5C3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chemeClr val="dk1"/>
              </a:solidFill>
              <a:latin typeface="Calibri"/>
              <a:ea typeface="Arial"/>
            </a:endParaRPr>
          </a:p>
        </p:txBody>
      </p:sp>
      <p:pic>
        <p:nvPicPr>
          <p:cNvPr id="130" name="Рисунок 35">
            <a:extLst>
              <a:ext uri="{FF2B5EF4-FFF2-40B4-BE49-F238E27FC236}">
                <a16:creationId xmlns:a16="http://schemas.microsoft.com/office/drawing/2014/main" id="{EF376138-F9E1-96F5-3E37-E8B9B1D78A73}"/>
              </a:ext>
            </a:extLst>
          </p:cNvPr>
          <p:cNvPicPr/>
          <p:nvPr/>
        </p:nvPicPr>
        <p:blipFill>
          <a:blip r:embed="rId2"/>
          <a:srcRect t="1691" r="61227"/>
          <a:stretch/>
        </p:blipFill>
        <p:spPr>
          <a:xfrm>
            <a:off x="72435" y="739636"/>
            <a:ext cx="3880685" cy="5823269"/>
          </a:xfrm>
          <a:prstGeom prst="rect">
            <a:avLst/>
          </a:prstGeom>
          <a:ln w="0">
            <a:noFill/>
          </a:ln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C0E83E08-7D08-52EA-2291-E3BD50BEE51A}"/>
              </a:ext>
            </a:extLst>
          </p:cNvPr>
          <p:cNvSpPr txBox="1"/>
          <p:nvPr/>
        </p:nvSpPr>
        <p:spPr>
          <a:xfrm>
            <a:off x="275208" y="1632456"/>
            <a:ext cx="317820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strike="noStrike" spc="-1" dirty="0">
                <a:solidFill>
                  <a:schemeClr val="bg1"/>
                </a:solidFill>
                <a:ea typeface="Arial"/>
              </a:rPr>
              <a:t>Получить консультацию:</a:t>
            </a:r>
            <a:endParaRPr lang="ru-RU" sz="1800" strike="noStrike" spc="-1" dirty="0">
              <a:solidFill>
                <a:schemeClr val="bg1"/>
              </a:solidFill>
            </a:endParaRPr>
          </a:p>
          <a:p>
            <a:r>
              <a:rPr lang="ru-RU" spc="-1" dirty="0">
                <a:solidFill>
                  <a:schemeClr val="bg1"/>
                </a:solidFill>
                <a:latin typeface="+mj-lt"/>
                <a:ea typeface="Arial"/>
              </a:rPr>
              <a:t>+7-909-307-24-22 </a:t>
            </a:r>
            <a:r>
              <a:rPr lang="en-US" sz="1600" spc="-1" dirty="0">
                <a:solidFill>
                  <a:schemeClr val="bg1"/>
                </a:solidFill>
                <a:latin typeface="+mj-lt"/>
                <a:ea typeface="Arial"/>
              </a:rPr>
              <a:t>Ilina@Innokam.ru</a:t>
            </a:r>
            <a:endParaRPr lang="ru-RU" sz="1600" spc="-1" dirty="0">
              <a:solidFill>
                <a:schemeClr val="bg1"/>
              </a:solidFill>
              <a:latin typeface="+mj-lt"/>
              <a:ea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F8340D-4571-C14C-E44A-68D258D94297}"/>
              </a:ext>
            </a:extLst>
          </p:cNvPr>
          <p:cNvSpPr txBox="1"/>
          <p:nvPr/>
        </p:nvSpPr>
        <p:spPr>
          <a:xfrm>
            <a:off x="4172505" y="1384953"/>
            <a:ext cx="7276670" cy="327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постановлением КМ РТ от 23.12.2016 № 976 и решениями Советов муниципальных районов:</a:t>
            </a:r>
          </a:p>
          <a:p>
            <a:pPr indent="0" algn="just">
              <a:spcBef>
                <a:spcPts val="1800"/>
              </a:spcBef>
              <a:spcAft>
                <a:spcPts val="0"/>
              </a:spcAft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арендная плата по объектам из перечней, предназначенных для субъектов МСП составляет: </a:t>
            </a:r>
          </a:p>
          <a:p>
            <a:pPr marL="536575" indent="0">
              <a:spcAft>
                <a:spcPts val="0"/>
              </a:spcAft>
              <a:buNone/>
            </a:pP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0 %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в первый год аренды</a:t>
            </a:r>
            <a:endParaRPr lang="ru-RU" sz="16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6575" indent="0">
              <a:spcAft>
                <a:spcPts val="0"/>
              </a:spcAft>
              <a:buNone/>
            </a:pP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0 %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во второй год аренды </a:t>
            </a:r>
          </a:p>
          <a:p>
            <a:pPr marL="536575" indent="0">
              <a:spcAft>
                <a:spcPts val="0"/>
              </a:spcAft>
              <a:buNone/>
            </a:pP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25 %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в третий год аренды </a:t>
            </a:r>
          </a:p>
          <a:p>
            <a:pPr marL="536575" indent="0">
              <a:spcAft>
                <a:spcPts val="0"/>
              </a:spcAft>
              <a:buNone/>
            </a:pP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50 %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в четвертый год аренды </a:t>
            </a:r>
          </a:p>
          <a:p>
            <a:pPr marL="536575" indent="0">
              <a:spcAft>
                <a:spcPts val="0"/>
              </a:spcAft>
              <a:buNone/>
            </a:pP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75 %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в пятый год аренды </a:t>
            </a:r>
          </a:p>
          <a:p>
            <a:pPr marL="536575" indent="0">
              <a:spcAft>
                <a:spcPts val="0"/>
              </a:spcAft>
              <a:buNone/>
            </a:pP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100 %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в шестой и последующие годы аренды </a:t>
            </a:r>
          </a:p>
          <a:p>
            <a:pPr marL="536575" indent="0">
              <a:spcAft>
                <a:spcPts val="0"/>
              </a:spcAft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 размера арендной платы, установленной по результатам оценки рыночной стоимости аренды имущества.</a:t>
            </a:r>
          </a:p>
        </p:txBody>
      </p:sp>
      <p:grpSp>
        <p:nvGrpSpPr>
          <p:cNvPr id="2" name="Группа 12">
            <a:extLst>
              <a:ext uri="{FF2B5EF4-FFF2-40B4-BE49-F238E27FC236}">
                <a16:creationId xmlns:a16="http://schemas.microsoft.com/office/drawing/2014/main" id="{87E01447-F64E-61C4-4EC4-7291CC7260F2}"/>
              </a:ext>
            </a:extLst>
          </p:cNvPr>
          <p:cNvGrpSpPr/>
          <p:nvPr/>
        </p:nvGrpSpPr>
        <p:grpSpPr>
          <a:xfrm>
            <a:off x="72435" y="85814"/>
            <a:ext cx="9969992" cy="465293"/>
            <a:chOff x="210960" y="179280"/>
            <a:chExt cx="9985320" cy="470880"/>
          </a:xfrm>
        </p:grpSpPr>
        <p:sp>
          <p:nvSpPr>
            <p:cNvPr id="5" name="Параллелограмм 13">
              <a:extLst>
                <a:ext uri="{FF2B5EF4-FFF2-40B4-BE49-F238E27FC236}">
                  <a16:creationId xmlns:a16="http://schemas.microsoft.com/office/drawing/2014/main" id="{4DF1B464-2BD3-8C34-6241-43F97B667460}"/>
                </a:ext>
              </a:extLst>
            </p:cNvPr>
            <p:cNvSpPr/>
            <p:nvPr/>
          </p:nvSpPr>
          <p:spPr>
            <a:xfrm>
              <a:off x="997560" y="179280"/>
              <a:ext cx="919872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7" name="Прямоугольник 14">
              <a:extLst>
                <a:ext uri="{FF2B5EF4-FFF2-40B4-BE49-F238E27FC236}">
                  <a16:creationId xmlns:a16="http://schemas.microsoft.com/office/drawing/2014/main" id="{5369A5FF-4863-81EB-B700-839165520910}"/>
                </a:ext>
              </a:extLst>
            </p:cNvPr>
            <p:cNvSpPr/>
            <p:nvPr/>
          </p:nvSpPr>
          <p:spPr>
            <a:xfrm>
              <a:off x="990720" y="208865"/>
              <a:ext cx="9156436" cy="429492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1800" b="1" strike="noStrike" cap="all" spc="-1" dirty="0">
                  <a:solidFill>
                    <a:schemeClr val="lt1"/>
                  </a:solidFill>
                  <a:latin typeface="Arial Black"/>
                  <a:ea typeface="Arial"/>
                </a:rPr>
                <a:t>Имущественная поддержка субъектов МСП</a:t>
              </a:r>
              <a:endParaRPr lang="ru-RU" sz="18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" name="Параллелограмм 15">
              <a:extLst>
                <a:ext uri="{FF2B5EF4-FFF2-40B4-BE49-F238E27FC236}">
                  <a16:creationId xmlns:a16="http://schemas.microsoft.com/office/drawing/2014/main" id="{4A4F06A4-2EC8-C566-5FB7-98C22F784146}"/>
                </a:ext>
              </a:extLst>
            </p:cNvPr>
            <p:cNvSpPr/>
            <p:nvPr/>
          </p:nvSpPr>
          <p:spPr>
            <a:xfrm>
              <a:off x="210960" y="179280"/>
              <a:ext cx="77976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10" name="Прямоугольник 16">
              <a:extLst>
                <a:ext uri="{FF2B5EF4-FFF2-40B4-BE49-F238E27FC236}">
                  <a16:creationId xmlns:a16="http://schemas.microsoft.com/office/drawing/2014/main" id="{22B2B852-BBAF-F3EC-0BA7-B2E3272E5862}"/>
                </a:ext>
              </a:extLst>
            </p:cNvPr>
            <p:cNvSpPr/>
            <p:nvPr/>
          </p:nvSpPr>
          <p:spPr>
            <a:xfrm>
              <a:off x="339120" y="216720"/>
              <a:ext cx="538560" cy="39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2000" b="0" strike="noStrike" spc="-1">
                <a:solidFill>
                  <a:schemeClr val="dk1"/>
                </a:solidFill>
                <a:latin typeface="Arial Black"/>
                <a:ea typeface="Arial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172505" y="4705165"/>
            <a:ext cx="52378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Арендовать возможно:</a:t>
            </a:r>
          </a:p>
          <a:p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870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объектов муниципальной собственности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объекта региональной собственности.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После двух лет аренды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возможен выкуп объектов без торгов и с рассрочкой на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лет.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307" y="4701037"/>
            <a:ext cx="1861868" cy="1861868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1D593168-47E4-4CE2-ACDD-270E26CE2294}"/>
              </a:ext>
            </a:extLst>
          </p:cNvPr>
          <p:cNvGrpSpPr/>
          <p:nvPr/>
        </p:nvGrpSpPr>
        <p:grpSpPr>
          <a:xfrm>
            <a:off x="10268675" y="85814"/>
            <a:ext cx="1923325" cy="484013"/>
            <a:chOff x="279351" y="254935"/>
            <a:chExt cx="2879394" cy="761331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1E3B394B-BC00-400F-A6A6-6DFCAF691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351" y="254935"/>
              <a:ext cx="1961390" cy="578631"/>
            </a:xfrm>
            <a:prstGeom prst="rect">
              <a:avLst/>
            </a:prstGeom>
          </p:spPr>
        </p:pic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BB83D477-3B43-4D2C-8E32-73C25565AB25}"/>
                </a:ext>
              </a:extLst>
            </p:cNvPr>
            <p:cNvSpPr/>
            <p:nvPr/>
          </p:nvSpPr>
          <p:spPr>
            <a:xfrm>
              <a:off x="896783" y="544250"/>
              <a:ext cx="2261962" cy="4720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450" dirty="0">
                  <a:latin typeface="Segoe UI" panose="020B0502040204020203" pitchFamily="34" charset="0"/>
                  <a:ea typeface="Open Sans" panose="020B0606030504020204" pitchFamily="34" charset="0"/>
                  <a:cs typeface="Segoe UI" panose="020B0502040204020203" pitchFamily="34" charset="0"/>
                </a:rPr>
                <a:t>АНО «ЦЕНТР КЛАСТЕРНОГО РАЗВИТИЯ </a:t>
              </a:r>
            </a:p>
            <a:p>
              <a:r>
                <a:rPr lang="ru-RU" sz="450" dirty="0">
                  <a:latin typeface="Segoe UI" panose="020B0502040204020203" pitchFamily="34" charset="0"/>
                  <a:ea typeface="Open Sans" panose="020B0606030504020204" pitchFamily="34" charset="0"/>
                  <a:cs typeface="Segoe UI" panose="020B0502040204020203" pitchFamily="34" charset="0"/>
                </a:rPr>
                <a:t>И ПРОЕКТНОГО УПРАВЛЕНИЯ </a:t>
              </a:r>
            </a:p>
            <a:p>
              <a:r>
                <a:rPr lang="ru-RU" sz="450" dirty="0">
                  <a:latin typeface="Segoe UI" panose="020B0502040204020203" pitchFamily="34" charset="0"/>
                  <a:ea typeface="Open Sans" panose="020B0606030504020204" pitchFamily="34" charset="0"/>
                  <a:cs typeface="Segoe UI" panose="020B0502040204020203" pitchFamily="34" charset="0"/>
                </a:rPr>
                <a:t>РЕСПУБЛИКИ ТАТАРСТАН»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19057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2" name="object 7"/>
          <p:cNvPicPr/>
          <p:nvPr/>
        </p:nvPicPr>
        <p:blipFill>
          <a:blip r:embed="rId2"/>
          <a:stretch/>
        </p:blipFill>
        <p:spPr>
          <a:xfrm>
            <a:off x="13544280" y="293760"/>
            <a:ext cx="913680" cy="455040"/>
          </a:xfrm>
          <a:prstGeom prst="rect">
            <a:avLst/>
          </a:prstGeom>
          <a:ln w="0">
            <a:noFill/>
          </a:ln>
        </p:spPr>
      </p:pic>
      <p:sp>
        <p:nvSpPr>
          <p:cNvPr id="1124" name="object 41"/>
          <p:cNvSpPr/>
          <p:nvPr/>
        </p:nvSpPr>
        <p:spPr>
          <a:xfrm flipH="1">
            <a:off x="-42480" y="-2880"/>
            <a:ext cx="1128960" cy="1395000"/>
          </a:xfrm>
          <a:custGeom>
            <a:avLst/>
            <a:gdLst>
              <a:gd name="textAreaLeft" fmla="*/ 0 w 1128960"/>
              <a:gd name="textAreaRight" fmla="*/ 1133280 w 1128960"/>
              <a:gd name="textAreaTop" fmla="*/ 0 h 1395000"/>
              <a:gd name="textAreaBottom" fmla="*/ 1400040 h 1395000"/>
            </a:gdLst>
            <a:ahLst/>
            <a:cxnLst/>
            <a:rect l="textAreaLeft" t="textAreaTop" r="textAreaRight" b="textAreaBottom"/>
            <a:pathLst>
              <a:path w="1986914" h="1986914">
                <a:moveTo>
                  <a:pt x="1986780" y="285"/>
                </a:moveTo>
                <a:lnTo>
                  <a:pt x="-84" y="285"/>
                </a:lnTo>
                <a:lnTo>
                  <a:pt x="1986780" y="1987150"/>
                </a:lnTo>
                <a:lnTo>
                  <a:pt x="1986780" y="285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100" b="0" strike="noStrike" spc="-1">
              <a:solidFill>
                <a:srgbClr val="000000"/>
              </a:solidFill>
              <a:latin typeface="Calibri"/>
              <a:ea typeface="Arial"/>
            </a:endParaRPr>
          </a:p>
        </p:txBody>
      </p:sp>
      <p:sp>
        <p:nvSpPr>
          <p:cNvPr id="1125" name="object 42"/>
          <p:cNvSpPr/>
          <p:nvPr/>
        </p:nvSpPr>
        <p:spPr>
          <a:xfrm>
            <a:off x="10667880" y="0"/>
            <a:ext cx="1519200" cy="1519200"/>
          </a:xfrm>
          <a:custGeom>
            <a:avLst/>
            <a:gdLst>
              <a:gd name="textAreaLeft" fmla="*/ 0 w 1519200"/>
              <a:gd name="textAreaRight" fmla="*/ 1523880 w 1519200"/>
              <a:gd name="textAreaTop" fmla="*/ 0 h 1519200"/>
              <a:gd name="textAreaBottom" fmla="*/ 1523880 h 1519200"/>
            </a:gdLst>
            <a:ahLst/>
            <a:cxnLst/>
            <a:rect l="textAreaLeft" t="textAreaTop" r="textAreaRight" b="textAreaBottom"/>
            <a:pathLst>
              <a:path w="2512694" h="2512695">
                <a:moveTo>
                  <a:pt x="2512186" y="285"/>
                </a:moveTo>
                <a:lnTo>
                  <a:pt x="-444" y="285"/>
                </a:lnTo>
                <a:lnTo>
                  <a:pt x="2512186" y="2512917"/>
                </a:lnTo>
                <a:lnTo>
                  <a:pt x="2512186" y="285"/>
                </a:lnTo>
                <a:close/>
              </a:path>
            </a:pathLst>
          </a:custGeom>
          <a:solidFill>
            <a:srgbClr val="E84E2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100" b="0" strike="noStrike" spc="-1">
              <a:solidFill>
                <a:srgbClr val="000000"/>
              </a:solidFill>
              <a:latin typeface="Calibri"/>
              <a:ea typeface="Arial"/>
            </a:endParaRPr>
          </a:p>
        </p:txBody>
      </p:sp>
      <p:pic>
        <p:nvPicPr>
          <p:cNvPr id="1142" name="Рисунок 5"/>
          <p:cNvPicPr/>
          <p:nvPr/>
        </p:nvPicPr>
        <p:blipFill>
          <a:blip r:embed="rId3"/>
          <a:stretch/>
        </p:blipFill>
        <p:spPr>
          <a:xfrm>
            <a:off x="695520" y="184680"/>
            <a:ext cx="780120" cy="475200"/>
          </a:xfrm>
          <a:prstGeom prst="rect">
            <a:avLst/>
          </a:prstGeom>
          <a:ln w="0">
            <a:noFill/>
          </a:ln>
        </p:spPr>
      </p:pic>
      <p:pic>
        <p:nvPicPr>
          <p:cNvPr id="1143" name="Рисунок 6"/>
          <p:cNvPicPr/>
          <p:nvPr/>
        </p:nvPicPr>
        <p:blipFill>
          <a:blip r:embed="rId4"/>
          <a:stretch/>
        </p:blipFill>
        <p:spPr>
          <a:xfrm>
            <a:off x="1496160" y="192600"/>
            <a:ext cx="9199440" cy="475200"/>
          </a:xfrm>
          <a:prstGeom prst="rect">
            <a:avLst/>
          </a:prstGeom>
          <a:ln w="0">
            <a:noFill/>
          </a:ln>
        </p:spPr>
      </p:pic>
      <p:sp>
        <p:nvSpPr>
          <p:cNvPr id="1144" name="TextBox 7"/>
          <p:cNvSpPr/>
          <p:nvPr/>
        </p:nvSpPr>
        <p:spPr>
          <a:xfrm>
            <a:off x="1854000" y="146160"/>
            <a:ext cx="9043920" cy="524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12600">
              <a:lnSpc>
                <a:spcPts val="3421"/>
              </a:lnSpc>
              <a:spcBef>
                <a:spcPts val="99"/>
              </a:spcBef>
            </a:pPr>
            <a:r>
              <a:rPr lang="ru-RU" sz="1800" b="1" strike="noStrike" cap="all" spc="-1">
                <a:solidFill>
                  <a:schemeClr val="lt1"/>
                </a:solidFill>
                <a:latin typeface="Arial Black"/>
                <a:ea typeface="DejaVu Sans"/>
              </a:rPr>
              <a:t>ЕДИНЫЙ КОНТАКТ-ЦЕНТР ПО МЕРАМ ПОДДЕРЖКИ БИЗНЕСА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48" name="Рисунок 11"/>
          <p:cNvPicPr/>
          <p:nvPr/>
        </p:nvPicPr>
        <p:blipFill>
          <a:blip r:embed="rId5"/>
          <a:stretch/>
        </p:blipFill>
        <p:spPr>
          <a:xfrm>
            <a:off x="1758240" y="826560"/>
            <a:ext cx="8674920" cy="48240"/>
          </a:xfrm>
          <a:prstGeom prst="rect">
            <a:avLst/>
          </a:prstGeom>
          <a:ln w="0">
            <a:noFill/>
          </a:ln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B2E038AE-ABA7-4647-AEA9-DE3B88D99364}"/>
              </a:ext>
            </a:extLst>
          </p:cNvPr>
          <p:cNvGrpSpPr/>
          <p:nvPr/>
        </p:nvGrpSpPr>
        <p:grpSpPr>
          <a:xfrm>
            <a:off x="5652763" y="5495110"/>
            <a:ext cx="6236651" cy="1270001"/>
            <a:chOff x="5965382" y="5240499"/>
            <a:chExt cx="6077659" cy="1114215"/>
          </a:xfrm>
        </p:grpSpPr>
        <p:sp>
          <p:nvSpPr>
            <p:cNvPr id="44" name="Скругленный прямоугольник 6">
              <a:extLst>
                <a:ext uri="{FF2B5EF4-FFF2-40B4-BE49-F238E27FC236}">
                  <a16:creationId xmlns:a16="http://schemas.microsoft.com/office/drawing/2014/main" id="{F9AA45CC-EE8C-4C42-8F2B-494C802C105B}"/>
                </a:ext>
              </a:extLst>
            </p:cNvPr>
            <p:cNvSpPr/>
            <p:nvPr/>
          </p:nvSpPr>
          <p:spPr>
            <a:xfrm>
              <a:off x="8504087" y="5524914"/>
              <a:ext cx="1520640" cy="8298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09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pic>
          <p:nvPicPr>
            <p:cNvPr id="45" name="Рисунок 30">
              <a:extLst>
                <a:ext uri="{FF2B5EF4-FFF2-40B4-BE49-F238E27FC236}">
                  <a16:creationId xmlns:a16="http://schemas.microsoft.com/office/drawing/2014/main" id="{CE0595AA-CD26-470D-B89A-05D1880A5050}"/>
                </a:ext>
              </a:extLst>
            </p:cNvPr>
            <p:cNvPicPr/>
            <p:nvPr/>
          </p:nvPicPr>
          <p:blipFill>
            <a:blip r:embed="rId6"/>
            <a:stretch/>
          </p:blipFill>
          <p:spPr>
            <a:xfrm>
              <a:off x="6643761" y="5240499"/>
              <a:ext cx="5399280" cy="6451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6" name="Рисунок 6">
              <a:extLst>
                <a:ext uri="{FF2B5EF4-FFF2-40B4-BE49-F238E27FC236}">
                  <a16:creationId xmlns:a16="http://schemas.microsoft.com/office/drawing/2014/main" id="{6DFB6D68-301B-4D95-BEBD-32D78D3D8E2E}"/>
                </a:ext>
              </a:extLst>
            </p:cNvPr>
            <p:cNvPicPr/>
            <p:nvPr/>
          </p:nvPicPr>
          <p:blipFill>
            <a:blip r:embed="rId7"/>
            <a:stretch/>
          </p:blipFill>
          <p:spPr>
            <a:xfrm>
              <a:off x="7711350" y="5885619"/>
              <a:ext cx="2319322" cy="278217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A9EABF15-A23E-4477-8860-B1C450D83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5382" y="5389907"/>
              <a:ext cx="787857" cy="550366"/>
            </a:xfrm>
            <a:prstGeom prst="rect">
              <a:avLst/>
            </a:prstGeom>
          </p:spPr>
        </p:pic>
        <p:pic>
          <p:nvPicPr>
            <p:cNvPr id="48" name="Рисунок 1">
              <a:extLst>
                <a:ext uri="{FF2B5EF4-FFF2-40B4-BE49-F238E27FC236}">
                  <a16:creationId xmlns:a16="http://schemas.microsoft.com/office/drawing/2014/main" id="{DC5598CA-2656-472D-A4D8-EA8C0B0E604A}"/>
                </a:ext>
              </a:extLst>
            </p:cNvPr>
            <p:cNvPicPr/>
            <p:nvPr/>
          </p:nvPicPr>
          <p:blipFill>
            <a:blip r:embed="rId9"/>
            <a:stretch/>
          </p:blipFill>
          <p:spPr>
            <a:xfrm>
              <a:off x="6687406" y="5820288"/>
              <a:ext cx="890455" cy="408883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EB986542-D52A-48DD-9497-79AB8B387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158216" y="5767719"/>
              <a:ext cx="1520640" cy="514019"/>
            </a:xfrm>
            <a:prstGeom prst="rect">
              <a:avLst/>
            </a:prstGeom>
          </p:spPr>
        </p:pic>
      </p:grpSp>
      <p:pic>
        <p:nvPicPr>
          <p:cNvPr id="3" name="Рисунок 30">
            <a:extLst>
              <a:ext uri="{FF2B5EF4-FFF2-40B4-BE49-F238E27FC236}">
                <a16:creationId xmlns:a16="http://schemas.microsoft.com/office/drawing/2014/main" id="{7AD2B39B-D366-0B76-05CC-8CD39F9402A9}"/>
              </a:ext>
            </a:extLst>
          </p:cNvPr>
          <p:cNvPicPr/>
          <p:nvPr/>
        </p:nvPicPr>
        <p:blipFill>
          <a:blip r:embed="rId6"/>
          <a:srcRect l="20614" t="-15142" r="48762" b="922"/>
          <a:stretch/>
        </p:blipFill>
        <p:spPr>
          <a:xfrm>
            <a:off x="0" y="1139706"/>
            <a:ext cx="1923686" cy="859626"/>
          </a:xfrm>
          <a:prstGeom prst="rect">
            <a:avLst/>
          </a:prstGeom>
          <a:ln w="0">
            <a:noFill/>
          </a:ln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4FE10DB-8BEF-C7B1-1FFA-1183E6E7E28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9033" t="9531" r="10091" b="10388"/>
          <a:stretch>
            <a:fillRect/>
          </a:stretch>
        </p:blipFill>
        <p:spPr>
          <a:xfrm>
            <a:off x="2157665" y="1003602"/>
            <a:ext cx="1373237" cy="1359734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E67B19CE-0A13-6F60-6083-85D54AC95938}"/>
              </a:ext>
            </a:extLst>
          </p:cNvPr>
          <p:cNvGrpSpPr/>
          <p:nvPr/>
        </p:nvGrpSpPr>
        <p:grpSpPr>
          <a:xfrm>
            <a:off x="164791" y="3162820"/>
            <a:ext cx="2000892" cy="574576"/>
            <a:chOff x="279351" y="254935"/>
            <a:chExt cx="2887077" cy="809017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A2B64B8E-791E-55D6-C98D-2DB644ACA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351" y="254935"/>
              <a:ext cx="1961390" cy="578631"/>
            </a:xfrm>
            <a:prstGeom prst="rect">
              <a:avLst/>
            </a:prstGeom>
          </p:spPr>
        </p:pic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1BED0CAC-DCCC-8CB2-C3DF-980622ACD1E2}"/>
                </a:ext>
              </a:extLst>
            </p:cNvPr>
            <p:cNvSpPr/>
            <p:nvPr/>
          </p:nvSpPr>
          <p:spPr>
            <a:xfrm>
              <a:off x="904466" y="608928"/>
              <a:ext cx="2261962" cy="4550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500" dirty="0">
                  <a:latin typeface="Segoe UI" panose="020B0502040204020203" pitchFamily="34" charset="0"/>
                  <a:ea typeface="Open Sans" panose="020B0606030504020204" pitchFamily="34" charset="0"/>
                  <a:cs typeface="Segoe UI" panose="020B0502040204020203" pitchFamily="34" charset="0"/>
                </a:rPr>
                <a:t>АНО «ЦЕНТР КЛАСТЕРНОГО РАЗВИТИЯ </a:t>
              </a:r>
            </a:p>
            <a:p>
              <a:r>
                <a:rPr lang="ru-RU" sz="500" dirty="0">
                  <a:latin typeface="Segoe UI" panose="020B0502040204020203" pitchFamily="34" charset="0"/>
                  <a:ea typeface="Open Sans" panose="020B0606030504020204" pitchFamily="34" charset="0"/>
                  <a:cs typeface="Segoe UI" panose="020B0502040204020203" pitchFamily="34" charset="0"/>
                </a:rPr>
                <a:t>И ПРОЕКТНОГО УПРАВЛЕНИЯ </a:t>
              </a:r>
            </a:p>
            <a:p>
              <a:r>
                <a:rPr lang="ru-RU" sz="500" dirty="0">
                  <a:latin typeface="Segoe UI" panose="020B0502040204020203" pitchFamily="34" charset="0"/>
                  <a:ea typeface="Open Sans" panose="020B0606030504020204" pitchFamily="34" charset="0"/>
                  <a:cs typeface="Segoe UI" panose="020B0502040204020203" pitchFamily="34" charset="0"/>
                </a:rPr>
                <a:t>РЕСПУБЛИКИ ТАТАРСТАН»</a:t>
              </a:r>
              <a:endParaRPr lang="ru-RU" sz="600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26" name="Рисунок 484">
            <a:extLst>
              <a:ext uri="{FF2B5EF4-FFF2-40B4-BE49-F238E27FC236}">
                <a16:creationId xmlns:a16="http://schemas.microsoft.com/office/drawing/2014/main" id="{5302D040-6F1C-40AD-9816-7164BAA7F7EC}"/>
              </a:ext>
            </a:extLst>
          </p:cNvPr>
          <p:cNvPicPr/>
          <p:nvPr/>
        </p:nvPicPr>
        <p:blipFill>
          <a:blip r:embed="rId13"/>
          <a:stretch/>
        </p:blipFill>
        <p:spPr>
          <a:xfrm>
            <a:off x="1993741" y="2552672"/>
            <a:ext cx="1701084" cy="1682192"/>
          </a:xfrm>
          <a:prstGeom prst="rect">
            <a:avLst/>
          </a:prstGeom>
          <a:ln w="0">
            <a:noFill/>
          </a:ln>
        </p:spPr>
      </p:pic>
      <p:sp>
        <p:nvSpPr>
          <p:cNvPr id="27" name="object 8">
            <a:extLst>
              <a:ext uri="{FF2B5EF4-FFF2-40B4-BE49-F238E27FC236}">
                <a16:creationId xmlns:a16="http://schemas.microsoft.com/office/drawing/2014/main" id="{15CFE508-256C-BB88-ACC9-DFB471CCDB0A}"/>
              </a:ext>
            </a:extLst>
          </p:cNvPr>
          <p:cNvSpPr/>
          <p:nvPr/>
        </p:nvSpPr>
        <p:spPr>
          <a:xfrm>
            <a:off x="4267830" y="1392120"/>
            <a:ext cx="1328740" cy="54539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8" name="Рисунок 6">
            <a:extLst>
              <a:ext uri="{FF2B5EF4-FFF2-40B4-BE49-F238E27FC236}">
                <a16:creationId xmlns:a16="http://schemas.microsoft.com/office/drawing/2014/main" id="{9E5C2A6A-46F6-004D-52D2-50895EE72993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99509" y="4952880"/>
            <a:ext cx="1923686" cy="323640"/>
          </a:xfrm>
          <a:prstGeom prst="rect">
            <a:avLst/>
          </a:prstGeom>
          <a:ln w="0">
            <a:noFill/>
          </a:ln>
        </p:spPr>
      </p:pic>
      <p:pic>
        <p:nvPicPr>
          <p:cNvPr id="29" name="Picture 2" descr="http://qrcoder.ru/code/?https%3A%2F%2Ft.me%2Fgarfondrt&amp;4&amp;0">
            <a:extLst>
              <a:ext uri="{FF2B5EF4-FFF2-40B4-BE49-F238E27FC236}">
                <a16:creationId xmlns:a16="http://schemas.microsoft.com/office/drawing/2014/main" id="{3363544D-23A1-B640-06FC-D12021A5F3A8}"/>
              </a:ext>
            </a:extLst>
          </p:cNvPr>
          <p:cNvPicPr/>
          <p:nvPr/>
        </p:nvPicPr>
        <p:blipFill>
          <a:blip r:embed="rId15"/>
          <a:stretch/>
        </p:blipFill>
        <p:spPr>
          <a:xfrm>
            <a:off x="1960446" y="4273604"/>
            <a:ext cx="1813226" cy="1682192"/>
          </a:xfrm>
          <a:prstGeom prst="rect">
            <a:avLst/>
          </a:prstGeom>
          <a:ln w="0">
            <a:noFill/>
          </a:ln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B15F669-80BF-44A2-D8E3-4F4923D1EFE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368" y="885518"/>
            <a:ext cx="1649935" cy="164993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A0AB3E8-BA53-28B6-82A4-ADB6863CB7C8}"/>
              </a:ext>
            </a:extLst>
          </p:cNvPr>
          <p:cNvSpPr txBox="1"/>
          <p:nvPr/>
        </p:nvSpPr>
        <p:spPr>
          <a:xfrm>
            <a:off x="4064379" y="2702649"/>
            <a:ext cx="1992617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680">
              <a:lnSpc>
                <a:spcPts val="2395"/>
              </a:lnSpc>
            </a:pPr>
            <a:r>
              <a:rPr lang="ru-RU" b="0" strike="noStrike" spc="-2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Телеграм-канал</a:t>
            </a:r>
            <a:endParaRPr lang="ru-RU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680">
              <a:lnSpc>
                <a:spcPct val="100000"/>
              </a:lnSpc>
            </a:pPr>
            <a:r>
              <a:rPr lang="ru-RU" b="1" strike="noStrike" spc="-12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Мой бизнес Республика Татарстан</a:t>
            </a:r>
            <a:endParaRPr lang="ru-RU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Рисунок 8">
            <a:extLst>
              <a:ext uri="{FF2B5EF4-FFF2-40B4-BE49-F238E27FC236}">
                <a16:creationId xmlns:a16="http://schemas.microsoft.com/office/drawing/2014/main" id="{29910AC0-E429-DEAF-5599-38C885E45C3C}"/>
              </a:ext>
            </a:extLst>
          </p:cNvPr>
          <p:cNvPicPr/>
          <p:nvPr/>
        </p:nvPicPr>
        <p:blipFill>
          <a:blip r:embed="rId17"/>
          <a:stretch/>
        </p:blipFill>
        <p:spPr>
          <a:xfrm>
            <a:off x="6088456" y="2768090"/>
            <a:ext cx="1321757" cy="1359734"/>
          </a:xfrm>
          <a:prstGeom prst="rect">
            <a:avLst/>
          </a:prstGeom>
          <a:ln w="0">
            <a:noFill/>
          </a:ln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0379F2B0-D79D-D47E-5092-CE11FD86E017}"/>
              </a:ext>
            </a:extLst>
          </p:cNvPr>
          <p:cNvSpPr txBox="1"/>
          <p:nvPr/>
        </p:nvSpPr>
        <p:spPr>
          <a:xfrm>
            <a:off x="7635858" y="1311671"/>
            <a:ext cx="199261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680">
              <a:lnSpc>
                <a:spcPts val="2395"/>
              </a:lnSpc>
            </a:pPr>
            <a:r>
              <a:rPr lang="ru-RU" b="0" strike="noStrike" spc="-2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Телеграм-канал</a:t>
            </a:r>
            <a:endParaRPr lang="ru-RU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680">
              <a:lnSpc>
                <a:spcPct val="100000"/>
              </a:lnSpc>
            </a:pPr>
            <a:r>
              <a:rPr lang="ru-RU" b="1" strike="noStrike" spc="-12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РЛК Республики Татарстан</a:t>
            </a:r>
            <a:endParaRPr lang="ru-RU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B5B815-A39A-7B3E-6827-B938826E663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900360" y="1038307"/>
            <a:ext cx="1333922" cy="1325029"/>
          </a:xfrm>
          <a:prstGeom prst="rect">
            <a:avLst/>
          </a:prstGeom>
        </p:spPr>
      </p:pic>
      <p:pic>
        <p:nvPicPr>
          <p:cNvPr id="36" name="Рисунок 47" descr="Телефон">
            <a:extLst>
              <a:ext uri="{FF2B5EF4-FFF2-40B4-BE49-F238E27FC236}">
                <a16:creationId xmlns:a16="http://schemas.microsoft.com/office/drawing/2014/main" id="{72334D86-85CE-4E53-8CF4-6A319064BC46}"/>
              </a:ext>
            </a:extLst>
          </p:cNvPr>
          <p:cNvPicPr/>
          <p:nvPr/>
        </p:nvPicPr>
        <p:blipFill>
          <a:blip r:embed="rId19"/>
          <a:stretch/>
        </p:blipFill>
        <p:spPr>
          <a:xfrm>
            <a:off x="7655104" y="2823880"/>
            <a:ext cx="432000" cy="474921"/>
          </a:xfrm>
          <a:prstGeom prst="rect">
            <a:avLst/>
          </a:prstGeom>
          <a:ln w="0">
            <a:noFill/>
          </a:ln>
        </p:spPr>
      </p:pic>
      <p:grpSp>
        <p:nvGrpSpPr>
          <p:cNvPr id="37" name="object 19">
            <a:extLst>
              <a:ext uri="{FF2B5EF4-FFF2-40B4-BE49-F238E27FC236}">
                <a16:creationId xmlns:a16="http://schemas.microsoft.com/office/drawing/2014/main" id="{259B3A60-A11C-4BA2-B04C-9270CD993E02}"/>
              </a:ext>
            </a:extLst>
          </p:cNvPr>
          <p:cNvGrpSpPr/>
          <p:nvPr/>
        </p:nvGrpSpPr>
        <p:grpSpPr>
          <a:xfrm>
            <a:off x="7762654" y="3518824"/>
            <a:ext cx="207000" cy="313200"/>
            <a:chOff x="7677720" y="4120560"/>
            <a:chExt cx="207000" cy="313200"/>
          </a:xfrm>
        </p:grpSpPr>
        <p:pic>
          <p:nvPicPr>
            <p:cNvPr id="38" name="object 20">
              <a:extLst>
                <a:ext uri="{FF2B5EF4-FFF2-40B4-BE49-F238E27FC236}">
                  <a16:creationId xmlns:a16="http://schemas.microsoft.com/office/drawing/2014/main" id="{CD42CCE8-E4E0-48F4-8553-363CC0B2FACF}"/>
                </a:ext>
              </a:extLst>
            </p:cNvPr>
            <p:cNvPicPr/>
            <p:nvPr/>
          </p:nvPicPr>
          <p:blipFill>
            <a:blip r:embed="rId20"/>
            <a:stretch/>
          </p:blipFill>
          <p:spPr>
            <a:xfrm>
              <a:off x="7712280" y="4389480"/>
              <a:ext cx="144000" cy="44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9" name="object 21">
              <a:extLst>
                <a:ext uri="{FF2B5EF4-FFF2-40B4-BE49-F238E27FC236}">
                  <a16:creationId xmlns:a16="http://schemas.microsoft.com/office/drawing/2014/main" id="{201B2D13-FFE8-49D1-907E-0923FFF6188F}"/>
                </a:ext>
              </a:extLst>
            </p:cNvPr>
            <p:cNvPicPr/>
            <p:nvPr/>
          </p:nvPicPr>
          <p:blipFill>
            <a:blip r:embed="rId21"/>
            <a:stretch/>
          </p:blipFill>
          <p:spPr>
            <a:xfrm>
              <a:off x="7729920" y="4172400"/>
              <a:ext cx="103320" cy="103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0" name="object 22">
              <a:extLst>
                <a:ext uri="{FF2B5EF4-FFF2-40B4-BE49-F238E27FC236}">
                  <a16:creationId xmlns:a16="http://schemas.microsoft.com/office/drawing/2014/main" id="{155C9B08-6F7E-46B3-93D2-3A0DA5D1C050}"/>
                </a:ext>
              </a:extLst>
            </p:cNvPr>
            <p:cNvSpPr/>
            <p:nvPr/>
          </p:nvSpPr>
          <p:spPr>
            <a:xfrm>
              <a:off x="7677720" y="4120560"/>
              <a:ext cx="207000" cy="287280"/>
            </a:xfrm>
            <a:custGeom>
              <a:avLst/>
              <a:gdLst>
                <a:gd name="textAreaLeft" fmla="*/ 0 w 207000"/>
                <a:gd name="textAreaRight" fmla="*/ 211680 w 207000"/>
                <a:gd name="textAreaTop" fmla="*/ 0 h 287280"/>
                <a:gd name="textAreaBottom" fmla="*/ 291960 h 287280"/>
              </a:gdLst>
              <a:ahLst/>
              <a:cxnLst/>
              <a:rect l="textAreaLeft" t="textAreaTop" r="textAreaRight" b="textAreaBottom"/>
              <a:pathLst>
                <a:path w="349250" h="481329">
                  <a:moveTo>
                    <a:pt x="348742" y="174625"/>
                  </a:moveTo>
                  <a:lnTo>
                    <a:pt x="342392" y="128905"/>
                  </a:lnTo>
                  <a:lnTo>
                    <a:pt x="324485" y="87376"/>
                  </a:lnTo>
                  <a:lnTo>
                    <a:pt x="320548" y="82321"/>
                  </a:lnTo>
                  <a:lnTo>
                    <a:pt x="320548" y="174625"/>
                  </a:lnTo>
                  <a:lnTo>
                    <a:pt x="315976" y="209283"/>
                  </a:lnTo>
                  <a:lnTo>
                    <a:pt x="305816" y="239509"/>
                  </a:lnTo>
                  <a:lnTo>
                    <a:pt x="294640" y="260845"/>
                  </a:lnTo>
                  <a:lnTo>
                    <a:pt x="287528" y="268973"/>
                  </a:lnTo>
                  <a:lnTo>
                    <a:pt x="174371" y="443598"/>
                  </a:lnTo>
                  <a:lnTo>
                    <a:pt x="37465" y="240906"/>
                  </a:lnTo>
                  <a:lnTo>
                    <a:pt x="27686" y="221729"/>
                  </a:lnTo>
                  <a:lnTo>
                    <a:pt x="24130" y="202552"/>
                  </a:lnTo>
                  <a:lnTo>
                    <a:pt x="23622" y="174625"/>
                  </a:lnTo>
                  <a:lnTo>
                    <a:pt x="33401" y="128524"/>
                  </a:lnTo>
                  <a:lnTo>
                    <a:pt x="55626" y="88392"/>
                  </a:lnTo>
                  <a:lnTo>
                    <a:pt x="88011" y="56642"/>
                  </a:lnTo>
                  <a:lnTo>
                    <a:pt x="128397" y="35814"/>
                  </a:lnTo>
                  <a:lnTo>
                    <a:pt x="174371" y="28321"/>
                  </a:lnTo>
                  <a:lnTo>
                    <a:pt x="220345" y="35814"/>
                  </a:lnTo>
                  <a:lnTo>
                    <a:pt x="260477" y="56642"/>
                  </a:lnTo>
                  <a:lnTo>
                    <a:pt x="292100" y="88392"/>
                  </a:lnTo>
                  <a:lnTo>
                    <a:pt x="313055" y="128524"/>
                  </a:lnTo>
                  <a:lnTo>
                    <a:pt x="320548" y="174625"/>
                  </a:lnTo>
                  <a:lnTo>
                    <a:pt x="320548" y="82321"/>
                  </a:lnTo>
                  <a:lnTo>
                    <a:pt x="296926" y="51943"/>
                  </a:lnTo>
                  <a:lnTo>
                    <a:pt x="266700" y="28321"/>
                  </a:lnTo>
                  <a:lnTo>
                    <a:pt x="220091" y="6350"/>
                  </a:lnTo>
                  <a:lnTo>
                    <a:pt x="174371" y="0"/>
                  </a:lnTo>
                  <a:lnTo>
                    <a:pt x="128778" y="6350"/>
                  </a:lnTo>
                  <a:lnTo>
                    <a:pt x="87249" y="24257"/>
                  </a:lnTo>
                  <a:lnTo>
                    <a:pt x="51816" y="51943"/>
                  </a:lnTo>
                  <a:lnTo>
                    <a:pt x="24257" y="87376"/>
                  </a:lnTo>
                  <a:lnTo>
                    <a:pt x="6350" y="128905"/>
                  </a:lnTo>
                  <a:lnTo>
                    <a:pt x="0" y="174625"/>
                  </a:lnTo>
                  <a:lnTo>
                    <a:pt x="5207" y="212839"/>
                  </a:lnTo>
                  <a:lnTo>
                    <a:pt x="17145" y="246494"/>
                  </a:lnTo>
                  <a:lnTo>
                    <a:pt x="29845" y="271513"/>
                  </a:lnTo>
                  <a:lnTo>
                    <a:pt x="37719" y="283070"/>
                  </a:lnTo>
                  <a:lnTo>
                    <a:pt x="164973" y="476618"/>
                  </a:lnTo>
                  <a:lnTo>
                    <a:pt x="169672" y="481317"/>
                  </a:lnTo>
                  <a:lnTo>
                    <a:pt x="183769" y="481317"/>
                  </a:lnTo>
                  <a:lnTo>
                    <a:pt x="183769" y="476618"/>
                  </a:lnTo>
                  <a:lnTo>
                    <a:pt x="205486" y="443598"/>
                  </a:lnTo>
                  <a:lnTo>
                    <a:pt x="311023" y="283070"/>
                  </a:lnTo>
                  <a:lnTo>
                    <a:pt x="318897" y="271513"/>
                  </a:lnTo>
                  <a:lnTo>
                    <a:pt x="331724" y="246494"/>
                  </a:lnTo>
                  <a:lnTo>
                    <a:pt x="343535" y="212839"/>
                  </a:lnTo>
                  <a:lnTo>
                    <a:pt x="348742" y="174625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</p:grpSp>
      <p:cxnSp>
        <p:nvCxnSpPr>
          <p:cNvPr id="41" name="Прямая соединительная линия 52">
            <a:extLst>
              <a:ext uri="{FF2B5EF4-FFF2-40B4-BE49-F238E27FC236}">
                <a16:creationId xmlns:a16="http://schemas.microsoft.com/office/drawing/2014/main" id="{D2B4C08D-A72A-46DD-9001-D1D2C9CF03F1}"/>
              </a:ext>
            </a:extLst>
          </p:cNvPr>
          <p:cNvCxnSpPr/>
          <p:nvPr/>
        </p:nvCxnSpPr>
        <p:spPr>
          <a:xfrm>
            <a:off x="8138404" y="3293890"/>
            <a:ext cx="3210480" cy="8280"/>
          </a:xfrm>
          <a:prstGeom prst="straightConnector1">
            <a:avLst/>
          </a:prstGeom>
          <a:ln w="38160">
            <a:solidFill>
              <a:srgbClr val="C79363"/>
            </a:solidFill>
            <a:prstDash val="sysDot"/>
            <a:round/>
          </a:ln>
        </p:spPr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DF11FAB2-AF27-420B-85D0-83E480574FA2}"/>
              </a:ext>
            </a:extLst>
          </p:cNvPr>
          <p:cNvSpPr txBox="1"/>
          <p:nvPr/>
        </p:nvSpPr>
        <p:spPr>
          <a:xfrm>
            <a:off x="8077204" y="2851718"/>
            <a:ext cx="29945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+7 (843) 524 90 90	</a:t>
            </a:r>
          </a:p>
          <a:p>
            <a:endParaRPr lang="ru-RU" dirty="0"/>
          </a:p>
          <a:p>
            <a:r>
              <a:rPr lang="ru-RU" dirty="0"/>
              <a:t>Казань, </a:t>
            </a:r>
          </a:p>
          <a:p>
            <a:r>
              <a:rPr lang="ru-RU" dirty="0"/>
              <a:t>ул. Петербургская 28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object 69"/>
          <p:cNvSpPr/>
          <p:nvPr/>
        </p:nvSpPr>
        <p:spPr>
          <a:xfrm>
            <a:off x="5691898" y="1179858"/>
            <a:ext cx="4893840" cy="60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ts val="1386"/>
              </a:lnSpc>
              <a:spcBef>
                <a:spcPts val="99"/>
              </a:spcBef>
            </a:pPr>
            <a:r>
              <a:rPr lang="ru-RU" sz="1200" b="1" strike="noStrike" spc="-7" dirty="0">
                <a:solidFill>
                  <a:srgbClr val="552112"/>
                </a:solidFill>
                <a:latin typeface="Calibri"/>
                <a:ea typeface="Arial"/>
              </a:rPr>
              <a:t>МИКРОФИНАНСОВЫЙ</a:t>
            </a:r>
            <a:r>
              <a:rPr lang="ru-RU" sz="1200" b="1" strike="noStrike" spc="4" dirty="0">
                <a:solidFill>
                  <a:srgbClr val="552112"/>
                </a:solidFill>
                <a:latin typeface="Calibri"/>
                <a:ea typeface="Arial"/>
              </a:rPr>
              <a:t> </a:t>
            </a:r>
            <a:r>
              <a:rPr lang="ru-RU" sz="1200" b="1" strike="noStrike" spc="-15" dirty="0">
                <a:solidFill>
                  <a:srgbClr val="552112"/>
                </a:solidFill>
                <a:latin typeface="Calibri"/>
                <a:ea typeface="Arial"/>
              </a:rPr>
              <a:t>ПРОДУКТ</a:t>
            </a: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  <a:p>
            <a:pPr marL="328320" algn="ctr" defTabSz="914400">
              <a:lnSpc>
                <a:spcPts val="3305"/>
              </a:lnSpc>
            </a:pPr>
            <a:r>
              <a:rPr lang="ru-RU" sz="2800" b="1" strike="noStrike" spc="-12" dirty="0">
                <a:solidFill>
                  <a:srgbClr val="552112"/>
                </a:solidFill>
                <a:latin typeface="Calibri"/>
                <a:ea typeface="Arial"/>
              </a:rPr>
              <a:t>«Приоритетный»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object 70"/>
          <p:cNvSpPr/>
          <p:nvPr/>
        </p:nvSpPr>
        <p:spPr>
          <a:xfrm>
            <a:off x="7863904" y="2897822"/>
            <a:ext cx="1852200" cy="28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800" b="0" strike="noStrike" spc="-12" dirty="0">
                <a:solidFill>
                  <a:schemeClr val="dk1"/>
                </a:solidFill>
                <a:latin typeface="Calibri"/>
                <a:ea typeface="Arial"/>
              </a:rPr>
              <a:t>от </a:t>
            </a:r>
            <a:r>
              <a:rPr lang="ru-RU" sz="1800" b="1" strike="noStrike" spc="-1" dirty="0">
                <a:solidFill>
                  <a:srgbClr val="C00000"/>
                </a:solidFill>
                <a:latin typeface="Calibri"/>
                <a:ea typeface="Arial"/>
              </a:rPr>
              <a:t>3</a:t>
            </a:r>
            <a:r>
              <a:rPr lang="ru-RU" sz="1800" b="1" strike="noStrike" spc="-15" dirty="0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lang="ru-RU" sz="1800" b="0" strike="noStrike" spc="-7" dirty="0">
                <a:solidFill>
                  <a:schemeClr val="dk1"/>
                </a:solidFill>
                <a:latin typeface="Calibri"/>
                <a:ea typeface="Arial"/>
              </a:rPr>
              <a:t>до</a:t>
            </a:r>
            <a:r>
              <a:rPr lang="ru-RU" sz="1800" b="0" strike="noStrike" spc="-15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7" dirty="0">
                <a:solidFill>
                  <a:srgbClr val="C00000"/>
                </a:solidFill>
                <a:latin typeface="Calibri"/>
                <a:ea typeface="Arial"/>
              </a:rPr>
              <a:t>36</a:t>
            </a:r>
            <a:r>
              <a:rPr lang="ru-RU" sz="1800" b="1" strike="noStrike" spc="-12" dirty="0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lang="ru-RU" sz="1800" b="0" strike="noStrike" spc="-12" dirty="0">
                <a:solidFill>
                  <a:schemeClr val="dk1"/>
                </a:solidFill>
                <a:latin typeface="Calibri"/>
                <a:ea typeface="Arial"/>
              </a:rPr>
              <a:t>месяцев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1" name="object 71"/>
          <p:cNvPicPr/>
          <p:nvPr/>
        </p:nvPicPr>
        <p:blipFill>
          <a:blip r:embed="rId2"/>
          <a:stretch/>
        </p:blipFill>
        <p:spPr>
          <a:xfrm>
            <a:off x="6726960" y="2122637"/>
            <a:ext cx="358200" cy="358200"/>
          </a:xfrm>
          <a:prstGeom prst="rect">
            <a:avLst/>
          </a:prstGeom>
          <a:ln w="0">
            <a:noFill/>
          </a:ln>
        </p:spPr>
      </p:pic>
      <p:pic>
        <p:nvPicPr>
          <p:cNvPr id="122" name="object 72"/>
          <p:cNvPicPr/>
          <p:nvPr/>
        </p:nvPicPr>
        <p:blipFill>
          <a:blip r:embed="rId3"/>
          <a:stretch/>
        </p:blipFill>
        <p:spPr>
          <a:xfrm>
            <a:off x="6726960" y="2880521"/>
            <a:ext cx="358200" cy="353520"/>
          </a:xfrm>
          <a:prstGeom prst="rect">
            <a:avLst/>
          </a:prstGeom>
          <a:ln w="0">
            <a:noFill/>
          </a:ln>
        </p:spPr>
      </p:pic>
      <p:pic>
        <p:nvPicPr>
          <p:cNvPr id="123" name="object 73"/>
          <p:cNvPicPr/>
          <p:nvPr/>
        </p:nvPicPr>
        <p:blipFill>
          <a:blip r:embed="rId4"/>
          <a:stretch/>
        </p:blipFill>
        <p:spPr>
          <a:xfrm>
            <a:off x="6697800" y="3930749"/>
            <a:ext cx="387360" cy="358200"/>
          </a:xfrm>
          <a:prstGeom prst="rect">
            <a:avLst/>
          </a:prstGeom>
          <a:ln w="0">
            <a:noFill/>
          </a:ln>
        </p:spPr>
      </p:pic>
      <p:sp>
        <p:nvSpPr>
          <p:cNvPr id="124" name="object 74"/>
          <p:cNvSpPr/>
          <p:nvPr/>
        </p:nvSpPr>
        <p:spPr>
          <a:xfrm>
            <a:off x="5509772" y="2122637"/>
            <a:ext cx="808200" cy="28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800" b="1" strike="noStrike" spc="-7">
                <a:solidFill>
                  <a:srgbClr val="552112"/>
                </a:solidFill>
                <a:latin typeface="Calibri"/>
                <a:ea typeface="Arial"/>
              </a:rPr>
              <a:t>СУММА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object 75"/>
          <p:cNvSpPr/>
          <p:nvPr/>
        </p:nvSpPr>
        <p:spPr>
          <a:xfrm>
            <a:off x="5497156" y="2904721"/>
            <a:ext cx="549720" cy="28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800" b="1" strike="noStrike" spc="-12" dirty="0">
                <a:solidFill>
                  <a:srgbClr val="552112"/>
                </a:solidFill>
                <a:latin typeface="Calibri"/>
                <a:ea typeface="Arial"/>
              </a:rPr>
              <a:t>С</a:t>
            </a:r>
            <a:r>
              <a:rPr lang="ru-RU" sz="1800" b="1" strike="noStrike" spc="-7" dirty="0">
                <a:solidFill>
                  <a:srgbClr val="552112"/>
                </a:solidFill>
                <a:latin typeface="Calibri"/>
                <a:ea typeface="Arial"/>
              </a:rPr>
              <a:t>РОК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object 76"/>
          <p:cNvSpPr/>
          <p:nvPr/>
        </p:nvSpPr>
        <p:spPr>
          <a:xfrm>
            <a:off x="5508608" y="3930749"/>
            <a:ext cx="775080" cy="56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800" b="1" strike="noStrike" spc="-7" dirty="0">
                <a:solidFill>
                  <a:srgbClr val="552112"/>
                </a:solidFill>
                <a:latin typeface="Calibri"/>
                <a:ea typeface="Arial"/>
              </a:rPr>
              <a:t>С</a:t>
            </a:r>
            <a:r>
              <a:rPr lang="ru-RU" sz="1800" b="1" strike="noStrike" spc="-131" dirty="0">
                <a:solidFill>
                  <a:srgbClr val="552112"/>
                </a:solidFill>
                <a:latin typeface="Calibri"/>
                <a:ea typeface="Arial"/>
              </a:rPr>
              <a:t>Т</a:t>
            </a:r>
            <a:r>
              <a:rPr lang="ru-RU" sz="1800" b="1" strike="noStrike" spc="-1" dirty="0">
                <a:solidFill>
                  <a:srgbClr val="552112"/>
                </a:solidFill>
                <a:latin typeface="Calibri"/>
                <a:ea typeface="Arial"/>
              </a:rPr>
              <a:t>АВ</a:t>
            </a:r>
            <a:r>
              <a:rPr lang="ru-RU" sz="1800" b="1" strike="noStrike" spc="-12" dirty="0">
                <a:solidFill>
                  <a:srgbClr val="552112"/>
                </a:solidFill>
                <a:latin typeface="Calibri"/>
                <a:ea typeface="Arial"/>
              </a:rPr>
              <a:t>К</a:t>
            </a:r>
            <a:r>
              <a:rPr lang="ru-RU" sz="1800" b="1" strike="noStrike" spc="-1" dirty="0">
                <a:solidFill>
                  <a:srgbClr val="552112"/>
                </a:solidFill>
                <a:latin typeface="Calibri"/>
                <a:ea typeface="Arial"/>
              </a:rPr>
              <a:t>А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object 77"/>
          <p:cNvSpPr/>
          <p:nvPr/>
        </p:nvSpPr>
        <p:spPr>
          <a:xfrm>
            <a:off x="5404205" y="1095797"/>
            <a:ext cx="5050248" cy="718460"/>
          </a:xfrm>
          <a:custGeom>
            <a:avLst/>
            <a:gdLst>
              <a:gd name="textAreaLeft" fmla="*/ 0 w 5189760"/>
              <a:gd name="textAreaRight" fmla="*/ 5191200 w 5189760"/>
              <a:gd name="textAreaTop" fmla="*/ 0 h 835560"/>
              <a:gd name="textAreaBottom" fmla="*/ 837000 h 835560"/>
            </a:gdLst>
            <a:ahLst/>
            <a:cxnLst/>
            <a:rect l="textAreaLeft" t="textAreaTop" r="textAreaRight" b="textAreaBottom"/>
            <a:pathLst>
              <a:path w="5191125" h="836930">
                <a:moveTo>
                  <a:pt x="0" y="139446"/>
                </a:moveTo>
                <a:lnTo>
                  <a:pt x="7114" y="95390"/>
                </a:lnTo>
                <a:lnTo>
                  <a:pt x="26919" y="57113"/>
                </a:lnTo>
                <a:lnTo>
                  <a:pt x="57113" y="26919"/>
                </a:lnTo>
                <a:lnTo>
                  <a:pt x="95390" y="7114"/>
                </a:lnTo>
                <a:lnTo>
                  <a:pt x="139445" y="0"/>
                </a:lnTo>
                <a:lnTo>
                  <a:pt x="5051297" y="0"/>
                </a:lnTo>
                <a:lnTo>
                  <a:pt x="5095353" y="7114"/>
                </a:lnTo>
                <a:lnTo>
                  <a:pt x="5133630" y="26919"/>
                </a:lnTo>
                <a:lnTo>
                  <a:pt x="5163824" y="57113"/>
                </a:lnTo>
                <a:lnTo>
                  <a:pt x="5183629" y="95390"/>
                </a:lnTo>
                <a:lnTo>
                  <a:pt x="5190744" y="139446"/>
                </a:lnTo>
                <a:lnTo>
                  <a:pt x="5190744" y="697230"/>
                </a:lnTo>
                <a:lnTo>
                  <a:pt x="5183629" y="741285"/>
                </a:lnTo>
                <a:lnTo>
                  <a:pt x="5163824" y="779562"/>
                </a:lnTo>
                <a:lnTo>
                  <a:pt x="5133630" y="809756"/>
                </a:lnTo>
                <a:lnTo>
                  <a:pt x="5095353" y="829561"/>
                </a:lnTo>
                <a:lnTo>
                  <a:pt x="5051297" y="836676"/>
                </a:lnTo>
                <a:lnTo>
                  <a:pt x="139445" y="836676"/>
                </a:lnTo>
                <a:lnTo>
                  <a:pt x="95390" y="829561"/>
                </a:lnTo>
                <a:lnTo>
                  <a:pt x="57113" y="809756"/>
                </a:lnTo>
                <a:lnTo>
                  <a:pt x="26919" y="779562"/>
                </a:lnTo>
                <a:lnTo>
                  <a:pt x="7114" y="741285"/>
                </a:lnTo>
                <a:lnTo>
                  <a:pt x="0" y="697230"/>
                </a:lnTo>
                <a:lnTo>
                  <a:pt x="0" y="139446"/>
                </a:lnTo>
                <a:close/>
              </a:path>
            </a:pathLst>
          </a:custGeom>
          <a:noFill/>
          <a:ln w="57960">
            <a:solidFill>
              <a:srgbClr val="EB5C3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chemeClr val="dk1"/>
              </a:solidFill>
              <a:latin typeface="Calibri"/>
              <a:ea typeface="Arial"/>
            </a:endParaRPr>
          </a:p>
        </p:txBody>
      </p:sp>
      <p:sp>
        <p:nvSpPr>
          <p:cNvPr id="129" name="object 79"/>
          <p:cNvSpPr/>
          <p:nvPr/>
        </p:nvSpPr>
        <p:spPr>
          <a:xfrm>
            <a:off x="7863904" y="1983747"/>
            <a:ext cx="1850464" cy="56505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800" b="0" strike="noStrike" spc="-12" dirty="0">
                <a:solidFill>
                  <a:schemeClr val="dk1"/>
                </a:solidFill>
                <a:latin typeface="Calibri"/>
                <a:ea typeface="Arial"/>
              </a:rPr>
              <a:t>от</a:t>
            </a:r>
            <a:r>
              <a:rPr lang="ru-RU" sz="1800" b="0" strike="noStrike" spc="-2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ru-RU" b="1" spc="-1" dirty="0">
                <a:solidFill>
                  <a:srgbClr val="C00000"/>
                </a:solidFill>
                <a:latin typeface="Calibri"/>
                <a:ea typeface="Arial"/>
              </a:rPr>
              <a:t>5</a:t>
            </a:r>
            <a:r>
              <a:rPr lang="ru-RU" sz="1800" b="1" strike="noStrike" spc="-1" dirty="0">
                <a:solidFill>
                  <a:srgbClr val="C00000"/>
                </a:solidFill>
                <a:latin typeface="Calibri"/>
                <a:ea typeface="Arial"/>
              </a:rPr>
              <a:t>00</a:t>
            </a:r>
            <a:r>
              <a:rPr lang="ru-RU" sz="1800" b="1" strike="noStrike" spc="-26" dirty="0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7" dirty="0">
                <a:solidFill>
                  <a:srgbClr val="C00000"/>
                </a:solidFill>
                <a:latin typeface="Calibri"/>
                <a:ea typeface="Arial"/>
              </a:rPr>
              <a:t>тысяч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12600" defTabSz="914400">
              <a:lnSpc>
                <a:spcPct val="100000"/>
              </a:lnSpc>
            </a:pPr>
            <a:r>
              <a:rPr lang="ru-RU" sz="1800" b="0" strike="noStrike" spc="-7" dirty="0">
                <a:solidFill>
                  <a:schemeClr val="dk1"/>
                </a:solidFill>
                <a:latin typeface="Calibri"/>
                <a:ea typeface="Arial"/>
              </a:rPr>
              <a:t>до</a:t>
            </a:r>
            <a:r>
              <a:rPr lang="ru-RU" sz="1800" b="0" strike="noStrike" spc="-4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1" dirty="0">
                <a:solidFill>
                  <a:srgbClr val="C00000"/>
                </a:solidFill>
                <a:latin typeface="Calibri"/>
                <a:ea typeface="Arial"/>
              </a:rPr>
              <a:t>5</a:t>
            </a:r>
            <a:r>
              <a:rPr lang="ru-RU" sz="1800" b="1" strike="noStrike" spc="-15" dirty="0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7" dirty="0">
                <a:solidFill>
                  <a:srgbClr val="C00000"/>
                </a:solidFill>
                <a:latin typeface="Calibri"/>
                <a:ea typeface="Arial"/>
              </a:rPr>
              <a:t>млн </a:t>
            </a:r>
            <a:r>
              <a:rPr lang="ru-RU" sz="1800" b="0" strike="noStrike" spc="-12" dirty="0">
                <a:solidFill>
                  <a:schemeClr val="dk1"/>
                </a:solidFill>
                <a:latin typeface="Calibri"/>
                <a:ea typeface="Arial"/>
              </a:rPr>
              <a:t>рублей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Прямоугольник 3"/>
          <p:cNvSpPr/>
          <p:nvPr/>
        </p:nvSpPr>
        <p:spPr>
          <a:xfrm>
            <a:off x="7859468" y="3790349"/>
            <a:ext cx="394308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b="1" spc="-1" dirty="0">
                <a:solidFill>
                  <a:srgbClr val="C00000"/>
                </a:solidFill>
                <a:latin typeface="Calibri"/>
                <a:ea typeface="Arial"/>
              </a:rPr>
              <a:t>8</a:t>
            </a:r>
            <a:r>
              <a:rPr lang="ru-RU" sz="1800" b="1" strike="noStrike" spc="-1" dirty="0">
                <a:solidFill>
                  <a:srgbClr val="C00000"/>
                </a:solidFill>
                <a:latin typeface="Calibri"/>
                <a:ea typeface="Arial"/>
              </a:rPr>
              <a:t>,0 % годовых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30">
            <a:extLst>
              <a:ext uri="{FF2B5EF4-FFF2-40B4-BE49-F238E27FC236}">
                <a16:creationId xmlns:a16="http://schemas.microsoft.com/office/drawing/2014/main" id="{BC2A0561-2645-798E-BC88-87485141ED90}"/>
              </a:ext>
            </a:extLst>
          </p:cNvPr>
          <p:cNvPicPr/>
          <p:nvPr/>
        </p:nvPicPr>
        <p:blipFill>
          <a:blip r:embed="rId5"/>
          <a:srcRect l="20614" t="-15142" r="48762" b="922"/>
          <a:stretch/>
        </p:blipFill>
        <p:spPr>
          <a:xfrm>
            <a:off x="9492610" y="672949"/>
            <a:ext cx="1808664" cy="718461"/>
          </a:xfrm>
          <a:prstGeom prst="rect">
            <a:avLst/>
          </a:prstGeom>
          <a:ln w="0"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8D6702-FCB5-FEC1-9284-87D6AD45CE44}"/>
              </a:ext>
            </a:extLst>
          </p:cNvPr>
          <p:cNvSpPr txBox="1"/>
          <p:nvPr/>
        </p:nvSpPr>
        <p:spPr>
          <a:xfrm>
            <a:off x="184488" y="2050314"/>
            <a:ext cx="121400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2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Подать заявку</a:t>
            </a: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: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chemeClr val="lt1"/>
                </a:solidFill>
                <a:latin typeface="Calibri"/>
                <a:ea typeface="Arial"/>
              </a:rPr>
              <a:t>на Цифровой платформе МСП.РФ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A3BBC1-44FD-E4A7-8027-67109F329BAF}"/>
              </a:ext>
            </a:extLst>
          </p:cNvPr>
          <p:cNvSpPr txBox="1"/>
          <p:nvPr/>
        </p:nvSpPr>
        <p:spPr>
          <a:xfrm>
            <a:off x="184488" y="2878922"/>
            <a:ext cx="25766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8 (843) 222-90-62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Параллелограмм 7">
            <a:extLst>
              <a:ext uri="{FF2B5EF4-FFF2-40B4-BE49-F238E27FC236}">
                <a16:creationId xmlns:a16="http://schemas.microsoft.com/office/drawing/2014/main" id="{73487111-AE3B-53ED-7130-839B5B5D5CE6}"/>
              </a:ext>
            </a:extLst>
          </p:cNvPr>
          <p:cNvSpPr/>
          <p:nvPr/>
        </p:nvSpPr>
        <p:spPr>
          <a:xfrm>
            <a:off x="595461" y="115650"/>
            <a:ext cx="10829520" cy="70056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Финансовые МЕРЫ ПОДДЕРЖКИ фонда поддержки предпринимательства Республики </a:t>
            </a:r>
            <a:r>
              <a:rPr lang="ru-RU" sz="1800" b="1" strike="noStrike" cap="all" spc="-1" dirty="0" err="1">
                <a:solidFill>
                  <a:schemeClr val="lt1"/>
                </a:solidFill>
                <a:latin typeface="Arial Black"/>
                <a:ea typeface="Arial"/>
              </a:rPr>
              <a:t>татарстан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EF06B4-BC19-41BB-7C6E-775F0412F62B}"/>
              </a:ext>
            </a:extLst>
          </p:cNvPr>
          <p:cNvSpPr txBox="1"/>
          <p:nvPr/>
        </p:nvSpPr>
        <p:spPr>
          <a:xfrm>
            <a:off x="5404205" y="5272131"/>
            <a:ext cx="61033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spc="-1" dirty="0">
                <a:solidFill>
                  <a:srgbClr val="C00000"/>
                </a:solidFill>
                <a:latin typeface="Calibri"/>
              </a:rPr>
              <a:t>Подать заявку</a:t>
            </a:r>
          </a:p>
          <a:p>
            <a:pPr>
              <a:defRPr/>
            </a:pPr>
            <a:r>
              <a:rPr lang="ru-RU" b="1" spc="-1" dirty="0">
                <a:solidFill>
                  <a:srgbClr val="C00000"/>
                </a:solidFill>
                <a:latin typeface="Calibri"/>
              </a:rPr>
              <a:t>На Цифровой платформе МСП.РФ</a:t>
            </a:r>
          </a:p>
          <a:p>
            <a:pPr>
              <a:defRPr/>
            </a:pPr>
            <a:r>
              <a:rPr lang="en-US" b="1" spc="-1" dirty="0">
                <a:solidFill>
                  <a:srgbClr val="C00000"/>
                </a:solidFill>
                <a:latin typeface="Calibri"/>
              </a:rPr>
              <a:t>https://</a:t>
            </a:r>
            <a:r>
              <a:rPr lang="ru-RU" b="1" spc="-1" dirty="0">
                <a:solidFill>
                  <a:srgbClr val="C00000"/>
                </a:solidFill>
                <a:latin typeface="Calibri"/>
              </a:rPr>
              <a:t>МСП.РФ/</a:t>
            </a:r>
            <a:r>
              <a:rPr lang="en-US" b="1" spc="-1" dirty="0">
                <a:solidFill>
                  <a:srgbClr val="C00000"/>
                </a:solidFill>
                <a:latin typeface="Calibri"/>
              </a:rPr>
              <a:t>services/microloan/promo/</a:t>
            </a:r>
            <a:endParaRPr lang="ru-RU" b="1" spc="-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DFB17B-0A45-623F-A848-B97E10E3F190}"/>
              </a:ext>
            </a:extLst>
          </p:cNvPr>
          <p:cNvSpPr txBox="1"/>
          <p:nvPr/>
        </p:nvSpPr>
        <p:spPr>
          <a:xfrm>
            <a:off x="5404205" y="4670588"/>
            <a:ext cx="61312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spc="-1" dirty="0">
                <a:solidFill>
                  <a:srgbClr val="C00000"/>
                </a:solidFill>
                <a:latin typeface="Calibri"/>
              </a:rPr>
              <a:t>Получить консультацию:</a:t>
            </a:r>
          </a:p>
          <a:p>
            <a:pPr>
              <a:defRPr/>
            </a:pPr>
            <a:r>
              <a:rPr lang="ru-RU" b="1" spc="-1" dirty="0">
                <a:solidFill>
                  <a:srgbClr val="C00000"/>
                </a:solidFill>
                <a:latin typeface="Calibri"/>
              </a:rPr>
              <a:t>8(843)222-90-62</a:t>
            </a:r>
          </a:p>
        </p:txBody>
      </p:sp>
      <p:sp>
        <p:nvSpPr>
          <p:cNvPr id="27" name="object 5">
            <a:extLst>
              <a:ext uri="{FF2B5EF4-FFF2-40B4-BE49-F238E27FC236}">
                <a16:creationId xmlns:a16="http://schemas.microsoft.com/office/drawing/2014/main" id="{58325774-B7F8-C89B-C8D0-3199E1B4CA98}"/>
              </a:ext>
            </a:extLst>
          </p:cNvPr>
          <p:cNvSpPr txBox="1"/>
          <p:nvPr/>
        </p:nvSpPr>
        <p:spPr>
          <a:xfrm>
            <a:off x="472162" y="2633241"/>
            <a:ext cx="24178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 err="1">
                <a:latin typeface="Calibri"/>
                <a:cs typeface="Calibri"/>
              </a:rPr>
              <a:t>от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lang="ru-RU" sz="1400" b="1" spc="-20" dirty="0">
                <a:solidFill>
                  <a:srgbClr val="C00000"/>
                </a:solidFill>
                <a:latin typeface="Calibri"/>
                <a:cs typeface="Calibri"/>
              </a:rPr>
              <a:t>500</a:t>
            </a:r>
            <a:r>
              <a:rPr sz="14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5" dirty="0" err="1">
                <a:solidFill>
                  <a:srgbClr val="C00000"/>
                </a:solidFill>
                <a:latin typeface="Calibri"/>
                <a:cs typeface="Calibri"/>
              </a:rPr>
              <a:t>тысяч</a:t>
            </a:r>
            <a:r>
              <a:rPr lang="ru-RU" sz="1400" b="1" spc="-5" dirty="0">
                <a:solidFill>
                  <a:srgbClr val="C00000"/>
                </a:solidFill>
                <a:latin typeface="Calibri"/>
                <a:cs typeface="Calibri"/>
              </a:rPr>
              <a:t> -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lang="ru-RU" sz="1400" b="1" spc="-40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sz="14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ru-RU" sz="1400" b="1" spc="-15" dirty="0">
                <a:solidFill>
                  <a:srgbClr val="C00000"/>
                </a:solidFill>
                <a:latin typeface="Calibri"/>
                <a:cs typeface="Calibri"/>
              </a:rPr>
              <a:t>млн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рублей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8" name="object 5">
            <a:extLst>
              <a:ext uri="{FF2B5EF4-FFF2-40B4-BE49-F238E27FC236}">
                <a16:creationId xmlns:a16="http://schemas.microsoft.com/office/drawing/2014/main" id="{89938DD9-6B01-71C5-8FA5-8812C096549E}"/>
              </a:ext>
            </a:extLst>
          </p:cNvPr>
          <p:cNvSpPr txBox="1"/>
          <p:nvPr/>
        </p:nvSpPr>
        <p:spPr>
          <a:xfrm>
            <a:off x="476776" y="2911229"/>
            <a:ext cx="241785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10" dirty="0">
                <a:latin typeface="Calibri"/>
                <a:cs typeface="Calibri"/>
              </a:rPr>
              <a:t>- Поручительство ФЛ или ЮЛ + поручительство ГФ РТ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9" name="object 5">
            <a:extLst>
              <a:ext uri="{FF2B5EF4-FFF2-40B4-BE49-F238E27FC236}">
                <a16:creationId xmlns:a16="http://schemas.microsoft.com/office/drawing/2014/main" id="{FEA98F02-5E06-69B2-AF90-7B67130515EF}"/>
              </a:ext>
            </a:extLst>
          </p:cNvPr>
          <p:cNvSpPr txBox="1"/>
          <p:nvPr/>
        </p:nvSpPr>
        <p:spPr>
          <a:xfrm>
            <a:off x="444972" y="3359034"/>
            <a:ext cx="331958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10" dirty="0">
                <a:latin typeface="Calibri"/>
                <a:cs typeface="Calibri"/>
              </a:rPr>
              <a:t>- Поручительство ФЛ или ЮЛ + Залог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0" name="object 5">
            <a:extLst>
              <a:ext uri="{FF2B5EF4-FFF2-40B4-BE49-F238E27FC236}">
                <a16:creationId xmlns:a16="http://schemas.microsoft.com/office/drawing/2014/main" id="{F7B29A68-FD39-0077-46CB-E2EB0D8C05C4}"/>
              </a:ext>
            </a:extLst>
          </p:cNvPr>
          <p:cNvSpPr txBox="1"/>
          <p:nvPr/>
        </p:nvSpPr>
        <p:spPr>
          <a:xfrm>
            <a:off x="444972" y="3610385"/>
            <a:ext cx="4121510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200" spc="-10" dirty="0">
                <a:latin typeface="Calibri"/>
                <a:cs typeface="Calibri"/>
              </a:rPr>
              <a:t>-  Поручительство ФЛ или ЮЛ + Залог + поручительство ГФ РТ до 50% от суммы микрозайма</a:t>
            </a:r>
            <a:endParaRPr lang="ru-RU"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200" dirty="0">
              <a:latin typeface="Calibri"/>
              <a:cs typeface="Calibri"/>
            </a:endParaRPr>
          </a:p>
        </p:txBody>
      </p:sp>
      <p:sp>
        <p:nvSpPr>
          <p:cNvPr id="96" name="object 5">
            <a:extLst>
              <a:ext uri="{FF2B5EF4-FFF2-40B4-BE49-F238E27FC236}">
                <a16:creationId xmlns:a16="http://schemas.microsoft.com/office/drawing/2014/main" id="{5839495F-D210-859F-5235-02CD4F6D2BEC}"/>
              </a:ext>
            </a:extLst>
          </p:cNvPr>
          <p:cNvSpPr txBox="1"/>
          <p:nvPr/>
        </p:nvSpPr>
        <p:spPr>
          <a:xfrm>
            <a:off x="444972" y="3994276"/>
            <a:ext cx="270588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10" dirty="0">
                <a:latin typeface="Calibri"/>
                <a:cs typeface="Calibri"/>
              </a:rPr>
              <a:t>- Залог + поручительство ГФ РТ до 50% от суммы микрозайма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97" name="object 5">
            <a:extLst>
              <a:ext uri="{FF2B5EF4-FFF2-40B4-BE49-F238E27FC236}">
                <a16:creationId xmlns:a16="http://schemas.microsoft.com/office/drawing/2014/main" id="{141EE62F-D967-7536-21B7-76A547CB2052}"/>
              </a:ext>
            </a:extLst>
          </p:cNvPr>
          <p:cNvSpPr txBox="1"/>
          <p:nvPr/>
        </p:nvSpPr>
        <p:spPr>
          <a:xfrm>
            <a:off x="416966" y="5414737"/>
            <a:ext cx="239627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 err="1">
                <a:latin typeface="Calibri"/>
                <a:cs typeface="Calibri"/>
              </a:rPr>
              <a:t>от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lang="ru-RU" sz="1400" b="1" spc="-20" dirty="0">
                <a:solidFill>
                  <a:srgbClr val="C00000"/>
                </a:solidFill>
                <a:latin typeface="Calibri"/>
                <a:cs typeface="Calibri"/>
              </a:rPr>
              <a:t>2 млн</a:t>
            </a:r>
            <a:r>
              <a:rPr lang="ru-RU" sz="1400" b="1" spc="-5" dirty="0">
                <a:solidFill>
                  <a:srgbClr val="C00000"/>
                </a:solidFill>
                <a:latin typeface="Calibri"/>
                <a:cs typeface="Calibri"/>
              </a:rPr>
              <a:t> -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lang="ru-RU" sz="1400" b="1" spc="-40" dirty="0">
                <a:solidFill>
                  <a:srgbClr val="C00000"/>
                </a:solidFill>
                <a:latin typeface="Calibri"/>
                <a:cs typeface="Calibri"/>
              </a:rPr>
              <a:t>5</a:t>
            </a:r>
            <a:r>
              <a:rPr sz="14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ru-RU" sz="1400" b="1" spc="-15" dirty="0">
                <a:solidFill>
                  <a:srgbClr val="C00000"/>
                </a:solidFill>
                <a:latin typeface="Calibri"/>
                <a:cs typeface="Calibri"/>
              </a:rPr>
              <a:t>млн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рублей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98" name="object 5">
            <a:extLst>
              <a:ext uri="{FF2B5EF4-FFF2-40B4-BE49-F238E27FC236}">
                <a16:creationId xmlns:a16="http://schemas.microsoft.com/office/drawing/2014/main" id="{024A1A85-11AD-B144-B60F-6076C47F7DDF}"/>
              </a:ext>
            </a:extLst>
          </p:cNvPr>
          <p:cNvSpPr txBox="1"/>
          <p:nvPr/>
        </p:nvSpPr>
        <p:spPr>
          <a:xfrm>
            <a:off x="416966" y="5926275"/>
            <a:ext cx="4121049" cy="6104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200" spc="-10" dirty="0">
                <a:latin typeface="Calibri"/>
                <a:cs typeface="Calibri"/>
              </a:rPr>
              <a:t>-  Поручительство ФЛ или ЮЛ + Залог + поручительство ГФ РТ до 50% от суммы микрозайма</a:t>
            </a:r>
            <a:endParaRPr lang="ru-RU"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400" dirty="0">
              <a:latin typeface="Calibri"/>
              <a:cs typeface="Calibri"/>
            </a:endParaRPr>
          </a:p>
        </p:txBody>
      </p:sp>
      <p:sp>
        <p:nvSpPr>
          <p:cNvPr id="99" name="object 5">
            <a:extLst>
              <a:ext uri="{FF2B5EF4-FFF2-40B4-BE49-F238E27FC236}">
                <a16:creationId xmlns:a16="http://schemas.microsoft.com/office/drawing/2014/main" id="{7D9BD2EE-C112-EF94-0546-C40C8E955254}"/>
              </a:ext>
            </a:extLst>
          </p:cNvPr>
          <p:cNvSpPr txBox="1"/>
          <p:nvPr/>
        </p:nvSpPr>
        <p:spPr>
          <a:xfrm>
            <a:off x="444972" y="5697000"/>
            <a:ext cx="319966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10" dirty="0">
                <a:latin typeface="Calibri"/>
                <a:cs typeface="Calibri"/>
              </a:rPr>
              <a:t>- Поручительство ФЛ или ЮЛ + Залог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00" name="object 5">
            <a:extLst>
              <a:ext uri="{FF2B5EF4-FFF2-40B4-BE49-F238E27FC236}">
                <a16:creationId xmlns:a16="http://schemas.microsoft.com/office/drawing/2014/main" id="{24529D9D-4862-D939-AE94-15F34BB7D4F5}"/>
              </a:ext>
            </a:extLst>
          </p:cNvPr>
          <p:cNvSpPr txBox="1"/>
          <p:nvPr/>
        </p:nvSpPr>
        <p:spPr bwMode="auto">
          <a:xfrm>
            <a:off x="528622" y="1131029"/>
            <a:ext cx="241785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b="1" strike="noStrike" spc="-7" dirty="0">
                <a:solidFill>
                  <a:srgbClr val="552112"/>
                </a:solidFill>
                <a:latin typeface="Calibri"/>
                <a:ea typeface="Arial"/>
              </a:rPr>
              <a:t>ОБЕСПЕЧЕНИЕ</a:t>
            </a:r>
            <a:endParaRPr lang="ru-RU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object 5">
            <a:extLst>
              <a:ext uri="{FF2B5EF4-FFF2-40B4-BE49-F238E27FC236}">
                <a16:creationId xmlns:a16="http://schemas.microsoft.com/office/drawing/2014/main" id="{5EC213B9-247F-35B0-680F-997614F17545}"/>
              </a:ext>
            </a:extLst>
          </p:cNvPr>
          <p:cNvSpPr txBox="1"/>
          <p:nvPr/>
        </p:nvSpPr>
        <p:spPr>
          <a:xfrm>
            <a:off x="9976440" y="6185051"/>
            <a:ext cx="4121510" cy="820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200" spc="-10" dirty="0">
                <a:latin typeface="Calibri"/>
                <a:cs typeface="Calibri"/>
              </a:rPr>
              <a:t>ФЛ- физическое лицо</a:t>
            </a:r>
          </a:p>
          <a:p>
            <a:pPr marL="12700">
              <a:spcBef>
                <a:spcPts val="100"/>
              </a:spcBef>
            </a:pPr>
            <a:r>
              <a:rPr lang="ru-RU" sz="1200" spc="-10" dirty="0">
                <a:latin typeface="Calibri"/>
                <a:cs typeface="Calibri"/>
              </a:rPr>
              <a:t>ЮЛ- юридическое лицо</a:t>
            </a:r>
          </a:p>
          <a:p>
            <a:pPr marL="12700">
              <a:spcBef>
                <a:spcPts val="100"/>
              </a:spcBef>
            </a:pPr>
            <a:r>
              <a:rPr lang="ru-RU" sz="1200" spc="-10" dirty="0">
                <a:latin typeface="Calibri"/>
                <a:cs typeface="Calibri"/>
              </a:rPr>
              <a:t>ГФ РТ – НО Гарантийный Фонд РТ</a:t>
            </a:r>
            <a:endParaRPr lang="ru-RU"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400" dirty="0">
              <a:latin typeface="Calibri"/>
              <a:cs typeface="Calibri"/>
            </a:endParaRPr>
          </a:p>
        </p:txBody>
      </p:sp>
      <p:sp>
        <p:nvSpPr>
          <p:cNvPr id="33" name="object 5">
            <a:extLst>
              <a:ext uri="{FF2B5EF4-FFF2-40B4-BE49-F238E27FC236}">
                <a16:creationId xmlns:a16="http://schemas.microsoft.com/office/drawing/2014/main" id="{DD49D4FE-6615-49AA-81EF-B47FA460230A}"/>
              </a:ext>
            </a:extLst>
          </p:cNvPr>
          <p:cNvSpPr txBox="1"/>
          <p:nvPr/>
        </p:nvSpPr>
        <p:spPr>
          <a:xfrm>
            <a:off x="444972" y="4502269"/>
            <a:ext cx="24178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 err="1">
                <a:latin typeface="Calibri"/>
                <a:cs typeface="Calibri"/>
              </a:rPr>
              <a:t>от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lang="ru-RU" sz="1400" b="1" spc="-20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sz="14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ru-RU" sz="1400" b="1" spc="-25" dirty="0">
                <a:solidFill>
                  <a:srgbClr val="C00000"/>
                </a:solidFill>
                <a:latin typeface="Calibri"/>
                <a:cs typeface="Calibri"/>
              </a:rPr>
              <a:t>млн</a:t>
            </a:r>
            <a:r>
              <a:rPr lang="ru-RU" sz="1400" b="1" spc="-5" dirty="0">
                <a:solidFill>
                  <a:srgbClr val="C00000"/>
                </a:solidFill>
                <a:latin typeface="Calibri"/>
                <a:cs typeface="Calibri"/>
              </a:rPr>
              <a:t> -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lang="ru-RU" sz="1400" b="1" spc="-40" dirty="0">
                <a:solidFill>
                  <a:srgbClr val="C00000"/>
                </a:solidFill>
                <a:latin typeface="Calibri"/>
                <a:cs typeface="Calibri"/>
              </a:rPr>
              <a:t>2</a:t>
            </a:r>
            <a:r>
              <a:rPr sz="14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ru-RU" sz="1400" b="1" spc="-15" dirty="0">
                <a:solidFill>
                  <a:srgbClr val="C00000"/>
                </a:solidFill>
                <a:latin typeface="Calibri"/>
                <a:cs typeface="Calibri"/>
              </a:rPr>
              <a:t>млн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рублей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4" name="object 5">
            <a:extLst>
              <a:ext uri="{FF2B5EF4-FFF2-40B4-BE49-F238E27FC236}">
                <a16:creationId xmlns:a16="http://schemas.microsoft.com/office/drawing/2014/main" id="{8EF223CA-F4E7-45D8-A668-FD9FD8BD3F69}"/>
              </a:ext>
            </a:extLst>
          </p:cNvPr>
          <p:cNvSpPr txBox="1"/>
          <p:nvPr/>
        </p:nvSpPr>
        <p:spPr>
          <a:xfrm>
            <a:off x="450969" y="4719435"/>
            <a:ext cx="341568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10" dirty="0">
                <a:latin typeface="Calibri"/>
                <a:cs typeface="Calibri"/>
              </a:rPr>
              <a:t>- Поручительство ФЛ или ЮЛ + Залог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5" name="object 5">
            <a:extLst>
              <a:ext uri="{FF2B5EF4-FFF2-40B4-BE49-F238E27FC236}">
                <a16:creationId xmlns:a16="http://schemas.microsoft.com/office/drawing/2014/main" id="{1D2752B1-408B-4D58-9E28-6B42ED52AF98}"/>
              </a:ext>
            </a:extLst>
          </p:cNvPr>
          <p:cNvSpPr txBox="1"/>
          <p:nvPr/>
        </p:nvSpPr>
        <p:spPr>
          <a:xfrm>
            <a:off x="448450" y="4938626"/>
            <a:ext cx="358634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10" dirty="0">
                <a:latin typeface="Calibri"/>
                <a:cs typeface="Calibri"/>
              </a:rPr>
              <a:t>- Залог + поручительство ГФ РТ до 50% от суммы микрозайма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Прямоугольник 85"/>
          <p:cNvSpPr/>
          <p:nvPr/>
        </p:nvSpPr>
        <p:spPr>
          <a:xfrm>
            <a:off x="3591127" y="992225"/>
            <a:ext cx="4584685" cy="6666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2600" defTabSz="914400">
              <a:lnSpc>
                <a:spcPts val="1386"/>
              </a:lnSpc>
              <a:spcBef>
                <a:spcPts val="99"/>
              </a:spcBef>
            </a:pPr>
            <a:r>
              <a:rPr lang="ru-RU" sz="1100" b="1" strike="noStrike" spc="-7" dirty="0">
                <a:solidFill>
                  <a:srgbClr val="552112"/>
                </a:solidFill>
                <a:latin typeface="Calibri"/>
                <a:ea typeface="Arial"/>
              </a:rPr>
              <a:t>МИКРОФИНАНСОВЫЙ</a:t>
            </a:r>
            <a:r>
              <a:rPr lang="ru-RU" sz="1100" b="1" strike="noStrike" spc="4" dirty="0">
                <a:solidFill>
                  <a:srgbClr val="552112"/>
                </a:solidFill>
                <a:latin typeface="Calibri"/>
                <a:ea typeface="Arial"/>
              </a:rPr>
              <a:t> </a:t>
            </a:r>
            <a:r>
              <a:rPr lang="ru-RU" sz="1100" b="1" strike="noStrike" spc="-15" dirty="0">
                <a:solidFill>
                  <a:srgbClr val="552112"/>
                </a:solidFill>
                <a:latin typeface="Calibri"/>
                <a:ea typeface="Arial"/>
              </a:rPr>
              <a:t>ПРОДУКТ</a:t>
            </a:r>
            <a:endParaRPr lang="ru-RU" sz="1100" b="0" strike="noStrike" spc="-1" dirty="0">
              <a:solidFill>
                <a:srgbClr val="000000"/>
              </a:solidFill>
              <a:latin typeface="Arial"/>
            </a:endParaRPr>
          </a:p>
          <a:p>
            <a:pPr marL="328320" algn="ctr" defTabSz="914400">
              <a:lnSpc>
                <a:spcPts val="3305"/>
              </a:lnSpc>
            </a:pPr>
            <a:r>
              <a:rPr lang="ru-RU" sz="2400" b="1" strike="noStrike" spc="-12" dirty="0">
                <a:solidFill>
                  <a:srgbClr val="552112"/>
                </a:solidFill>
                <a:latin typeface="Calibri"/>
                <a:ea typeface="Arial"/>
              </a:rPr>
              <a:t>«Приоритетный»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Скругленный прямоугольник 13"/>
          <p:cNvSpPr/>
          <p:nvPr/>
        </p:nvSpPr>
        <p:spPr>
          <a:xfrm>
            <a:off x="3341764" y="970482"/>
            <a:ext cx="5284354" cy="666678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B5C3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pic>
        <p:nvPicPr>
          <p:cNvPr id="3" name="Рисунок 30">
            <a:extLst>
              <a:ext uri="{FF2B5EF4-FFF2-40B4-BE49-F238E27FC236}">
                <a16:creationId xmlns:a16="http://schemas.microsoft.com/office/drawing/2014/main" id="{CE253DB0-2B71-E49D-AA8F-F7E2C0F6AD4A}"/>
              </a:ext>
            </a:extLst>
          </p:cNvPr>
          <p:cNvPicPr/>
          <p:nvPr/>
        </p:nvPicPr>
        <p:blipFill>
          <a:blip r:embed="rId2"/>
          <a:srcRect l="20614" t="-15142" r="48762" b="922"/>
          <a:stretch/>
        </p:blipFill>
        <p:spPr>
          <a:xfrm>
            <a:off x="7855258" y="671331"/>
            <a:ext cx="1541720" cy="576560"/>
          </a:xfrm>
          <a:prstGeom prst="rect">
            <a:avLst/>
          </a:prstGeom>
          <a:ln w="0">
            <a:noFill/>
          </a:ln>
        </p:spPr>
      </p:pic>
      <p:sp>
        <p:nvSpPr>
          <p:cNvPr id="5" name="Параллелограмм 7">
            <a:extLst>
              <a:ext uri="{FF2B5EF4-FFF2-40B4-BE49-F238E27FC236}">
                <a16:creationId xmlns:a16="http://schemas.microsoft.com/office/drawing/2014/main" id="{119876F5-5DED-B6B4-BE66-6A1FCF47FC09}"/>
              </a:ext>
            </a:extLst>
          </p:cNvPr>
          <p:cNvSpPr/>
          <p:nvPr/>
        </p:nvSpPr>
        <p:spPr>
          <a:xfrm>
            <a:off x="242047" y="115650"/>
            <a:ext cx="11483788" cy="57656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Финансовые МЕРЫ ПОДДЕРЖКИ фонда поддержки предпринимательства Республики </a:t>
            </a:r>
            <a:r>
              <a:rPr lang="ru-RU" sz="1800" b="1" strike="noStrike" cap="all" spc="-1" dirty="0" err="1">
                <a:solidFill>
                  <a:schemeClr val="lt1"/>
                </a:solidFill>
                <a:latin typeface="Arial Black"/>
                <a:ea typeface="Arial"/>
              </a:rPr>
              <a:t>татарстан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object 70">
            <a:extLst>
              <a:ext uri="{FF2B5EF4-FFF2-40B4-BE49-F238E27FC236}">
                <a16:creationId xmlns:a16="http://schemas.microsoft.com/office/drawing/2014/main" id="{2B8116B5-6106-4578-8121-B566D5BC7BF1}"/>
              </a:ext>
            </a:extLst>
          </p:cNvPr>
          <p:cNvSpPr/>
          <p:nvPr/>
        </p:nvSpPr>
        <p:spPr>
          <a:xfrm>
            <a:off x="5259547" y="1810248"/>
            <a:ext cx="1852200" cy="3205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algn="ctr" defTabSz="914400">
              <a:lnSpc>
                <a:spcPct val="100000"/>
              </a:lnSpc>
              <a:spcBef>
                <a:spcPts val="99"/>
              </a:spcBef>
            </a:pPr>
            <a:r>
              <a:rPr lang="ru-RU" sz="2000" b="1" spc="-12" dirty="0">
                <a:latin typeface="Calibri"/>
              </a:rPr>
              <a:t>ДЛЯ КОГО: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F1AAB9-1EA0-4689-9BE3-E1101EC0967A}"/>
              </a:ext>
            </a:extLst>
          </p:cNvPr>
          <p:cNvSpPr txBox="1"/>
          <p:nvPr/>
        </p:nvSpPr>
        <p:spPr>
          <a:xfrm>
            <a:off x="1228165" y="2062638"/>
            <a:ext cx="9914964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600" b="0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ru-RU" sz="1400" b="0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субъекты МСП, отвечающие хотя бы одному из требований:</a:t>
            </a:r>
            <a:endParaRPr lang="ru-RU" sz="14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b="0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основным видом является деятельность, входящая в раздел С «Обрабатывающие производства», раздел J «Деятельность в области информации и связи», раздел I «Деятельность гостиниц и предприятий общественного питания»; класс 71 «Деятельность в области архитектуры и инженерно-технического проектирования; технических испытаний, исследования и анализа», класс 72 «Научные исследования и разработки» раздела M «Деятельность профессиональная, научная и техническая» общероссийского классификатора видов экономической деятельности ОК 029-2014 (КДЕС Ред. 2)</a:t>
            </a:r>
            <a:r>
              <a:rPr lang="ru-RU" sz="1400" b="0" spc="-15" dirty="0">
                <a:solidFill>
                  <a:schemeClr val="dk1"/>
                </a:solidFill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, класс 79 «Деятельность туристических агентств и прочих организаций, предоставляющих услуги в сфере туризма» раздела N «Деятельность административная и сопутствующие дополнительные услуги»   общероссийского классификатора видов экономической деятельности ОК 029-2014 (КДЕС Ред. 2)</a:t>
            </a:r>
            <a:endParaRPr lang="ru-RU" sz="14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b="0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имеющие действующие договоры аренды по объектам недвижимости из Перечней регионального и муниципального имущества, предназначенного для предоставления на льготных условиях;</a:t>
            </a:r>
            <a:endParaRPr lang="ru-RU" sz="14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b="0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заключившие с Министерством экономики Республики Татарстан соглашение об осуществлении деятельности на территории индустриальных (промышленных) парков;</a:t>
            </a:r>
            <a:endParaRPr lang="ru-RU" sz="14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b="0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имеющий в 202</a:t>
            </a:r>
            <a:r>
              <a:rPr lang="en-US" sz="1400" b="0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ru-RU" sz="1400" b="0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и/или в 202</a:t>
            </a:r>
            <a:r>
              <a:rPr lang="en-US" sz="1400" b="0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ru-RU" sz="1400" b="0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году действующий экспортный контракт с подтвержденной отгрузкой;</a:t>
            </a:r>
            <a:endParaRPr lang="ru-RU" sz="14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b="0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состоят в реестр малых технологических компаний в соответствии с   Федеральным законом от 04.08.2023 № 478-ФЗ; </a:t>
            </a:r>
            <a:endParaRPr lang="ru-RU" sz="14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b="0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реализующие приоритетные проекты, в соответствии с основным кодом общероссийского классификатора видов экономической деятельности ОК 029-2014 (КДЕС Ред. 2) установленные нормативным актом Минэкономразвития России, под залог интеллектуальной собственности.</a:t>
            </a:r>
          </a:p>
          <a:p>
            <a:pPr marL="342900" indent="-3429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является субъектом креативной индустрии в соответствии с Федеральным законом от 08 августа 2024г. № 330-ФЗ «О развитии креативных (творческих) индустрий в Российской Федерации».</a:t>
            </a:r>
          </a:p>
        </p:txBody>
      </p:sp>
    </p:spTree>
    <p:extLst>
      <p:ext uri="{BB962C8B-B14F-4D97-AF65-F5344CB8AC3E}">
        <p14:creationId xmlns:p14="http://schemas.microsoft.com/office/powerpoint/2010/main" val="3491720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DA5FB2-FAAA-AB3B-9255-FE10E423BE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object 69">
            <a:extLst>
              <a:ext uri="{FF2B5EF4-FFF2-40B4-BE49-F238E27FC236}">
                <a16:creationId xmlns:a16="http://schemas.microsoft.com/office/drawing/2014/main" id="{BDF92C5B-46EC-B383-7D74-9B8F7856576F}"/>
              </a:ext>
            </a:extLst>
          </p:cNvPr>
          <p:cNvSpPr/>
          <p:nvPr/>
        </p:nvSpPr>
        <p:spPr>
          <a:xfrm>
            <a:off x="5691898" y="1179858"/>
            <a:ext cx="4893840" cy="61545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ts val="1386"/>
              </a:lnSpc>
              <a:spcBef>
                <a:spcPts val="99"/>
              </a:spcBef>
            </a:pPr>
            <a:r>
              <a:rPr lang="ru-RU" sz="1200" b="1" strike="noStrike" spc="-7" dirty="0">
                <a:solidFill>
                  <a:srgbClr val="552112"/>
                </a:solidFill>
                <a:latin typeface="Calibri"/>
                <a:ea typeface="Arial"/>
              </a:rPr>
              <a:t>МИКРОФИНАНСОВЫЙ</a:t>
            </a:r>
            <a:r>
              <a:rPr lang="ru-RU" sz="1200" b="1" strike="noStrike" spc="4" dirty="0">
                <a:solidFill>
                  <a:srgbClr val="552112"/>
                </a:solidFill>
                <a:latin typeface="Calibri"/>
                <a:ea typeface="Arial"/>
              </a:rPr>
              <a:t> </a:t>
            </a:r>
            <a:r>
              <a:rPr lang="ru-RU" sz="1200" b="1" strike="noStrike" spc="-15" dirty="0">
                <a:solidFill>
                  <a:srgbClr val="552112"/>
                </a:solidFill>
                <a:latin typeface="Calibri"/>
                <a:ea typeface="Arial"/>
              </a:rPr>
              <a:t>ПРОДУКТ</a:t>
            </a: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  <a:p>
            <a:pPr marL="328320" algn="ctr" defTabSz="914400">
              <a:lnSpc>
                <a:spcPts val="3305"/>
              </a:lnSpc>
            </a:pPr>
            <a:r>
              <a:rPr lang="ru-RU" sz="2800" b="1" strike="noStrike" spc="-12" dirty="0">
                <a:solidFill>
                  <a:srgbClr val="552112"/>
                </a:solidFill>
                <a:latin typeface="Calibri"/>
                <a:ea typeface="Arial"/>
              </a:rPr>
              <a:t>«Легкий старт»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object 70">
            <a:extLst>
              <a:ext uri="{FF2B5EF4-FFF2-40B4-BE49-F238E27FC236}">
                <a16:creationId xmlns:a16="http://schemas.microsoft.com/office/drawing/2014/main" id="{F9712A28-CA64-1D31-4905-870EE8C00EB7}"/>
              </a:ext>
            </a:extLst>
          </p:cNvPr>
          <p:cNvSpPr/>
          <p:nvPr/>
        </p:nvSpPr>
        <p:spPr>
          <a:xfrm>
            <a:off x="7863904" y="2897822"/>
            <a:ext cx="1852200" cy="28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800" b="0" strike="noStrike" spc="-12" dirty="0">
                <a:solidFill>
                  <a:schemeClr val="dk1"/>
                </a:solidFill>
                <a:latin typeface="Calibri"/>
                <a:ea typeface="Arial"/>
              </a:rPr>
              <a:t>от </a:t>
            </a:r>
            <a:r>
              <a:rPr lang="ru-RU" sz="1800" b="1" strike="noStrike" spc="-1" dirty="0">
                <a:solidFill>
                  <a:srgbClr val="C00000"/>
                </a:solidFill>
                <a:latin typeface="Calibri"/>
                <a:ea typeface="Arial"/>
              </a:rPr>
              <a:t>3</a:t>
            </a:r>
            <a:r>
              <a:rPr lang="ru-RU" sz="1800" b="1" strike="noStrike" spc="-15" dirty="0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lang="ru-RU" sz="1800" b="0" strike="noStrike" spc="-7" dirty="0">
                <a:solidFill>
                  <a:schemeClr val="dk1"/>
                </a:solidFill>
                <a:latin typeface="Calibri"/>
                <a:ea typeface="Arial"/>
              </a:rPr>
              <a:t>до</a:t>
            </a:r>
            <a:r>
              <a:rPr lang="ru-RU" sz="1800" b="0" strike="noStrike" spc="-15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7" dirty="0">
                <a:solidFill>
                  <a:srgbClr val="C00000"/>
                </a:solidFill>
                <a:latin typeface="Calibri"/>
                <a:ea typeface="Arial"/>
              </a:rPr>
              <a:t>36</a:t>
            </a:r>
            <a:r>
              <a:rPr lang="ru-RU" sz="1800" b="1" strike="noStrike" spc="-12" dirty="0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lang="ru-RU" sz="1800" b="0" strike="noStrike" spc="-12" dirty="0">
                <a:solidFill>
                  <a:schemeClr val="dk1"/>
                </a:solidFill>
                <a:latin typeface="Calibri"/>
                <a:ea typeface="Arial"/>
              </a:rPr>
              <a:t>месяцев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1" name="object 71">
            <a:extLst>
              <a:ext uri="{FF2B5EF4-FFF2-40B4-BE49-F238E27FC236}">
                <a16:creationId xmlns:a16="http://schemas.microsoft.com/office/drawing/2014/main" id="{7F7F5278-E4DE-4B0A-9A95-FF127CF447EF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6726960" y="2122637"/>
            <a:ext cx="358200" cy="358200"/>
          </a:xfrm>
          <a:prstGeom prst="rect">
            <a:avLst/>
          </a:prstGeom>
          <a:ln w="0">
            <a:noFill/>
          </a:ln>
        </p:spPr>
      </p:pic>
      <p:pic>
        <p:nvPicPr>
          <p:cNvPr id="122" name="object 72">
            <a:extLst>
              <a:ext uri="{FF2B5EF4-FFF2-40B4-BE49-F238E27FC236}">
                <a16:creationId xmlns:a16="http://schemas.microsoft.com/office/drawing/2014/main" id="{FAF0AA8D-80CD-B4B4-6CE7-9BC947C9EE9D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6726960" y="2880521"/>
            <a:ext cx="358200" cy="353520"/>
          </a:xfrm>
          <a:prstGeom prst="rect">
            <a:avLst/>
          </a:prstGeom>
          <a:ln w="0">
            <a:noFill/>
          </a:ln>
        </p:spPr>
      </p:pic>
      <p:pic>
        <p:nvPicPr>
          <p:cNvPr id="123" name="object 73">
            <a:extLst>
              <a:ext uri="{FF2B5EF4-FFF2-40B4-BE49-F238E27FC236}">
                <a16:creationId xmlns:a16="http://schemas.microsoft.com/office/drawing/2014/main" id="{E33E2979-6BE6-B04E-CC6F-0D7E8C3D61CD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6697800" y="3930749"/>
            <a:ext cx="387360" cy="358200"/>
          </a:xfrm>
          <a:prstGeom prst="rect">
            <a:avLst/>
          </a:prstGeom>
          <a:ln w="0">
            <a:noFill/>
          </a:ln>
        </p:spPr>
      </p:pic>
      <p:sp>
        <p:nvSpPr>
          <p:cNvPr id="124" name="object 74">
            <a:extLst>
              <a:ext uri="{FF2B5EF4-FFF2-40B4-BE49-F238E27FC236}">
                <a16:creationId xmlns:a16="http://schemas.microsoft.com/office/drawing/2014/main" id="{83B9CAAC-9678-F908-71A0-29CBDF9AE22C}"/>
              </a:ext>
            </a:extLst>
          </p:cNvPr>
          <p:cNvSpPr/>
          <p:nvPr/>
        </p:nvSpPr>
        <p:spPr>
          <a:xfrm>
            <a:off x="5509772" y="2122637"/>
            <a:ext cx="808200" cy="28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800" b="1" strike="noStrike" spc="-7">
                <a:solidFill>
                  <a:srgbClr val="552112"/>
                </a:solidFill>
                <a:latin typeface="Calibri"/>
                <a:ea typeface="Arial"/>
              </a:rPr>
              <a:t>СУММА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object 75">
            <a:extLst>
              <a:ext uri="{FF2B5EF4-FFF2-40B4-BE49-F238E27FC236}">
                <a16:creationId xmlns:a16="http://schemas.microsoft.com/office/drawing/2014/main" id="{5C7EEF4E-9D03-39DF-1FFC-288D4737C0A3}"/>
              </a:ext>
            </a:extLst>
          </p:cNvPr>
          <p:cNvSpPr/>
          <p:nvPr/>
        </p:nvSpPr>
        <p:spPr>
          <a:xfrm>
            <a:off x="5497156" y="2904721"/>
            <a:ext cx="549720" cy="28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800" b="1" strike="noStrike" spc="-12" dirty="0">
                <a:solidFill>
                  <a:srgbClr val="552112"/>
                </a:solidFill>
                <a:latin typeface="Calibri"/>
                <a:ea typeface="Arial"/>
              </a:rPr>
              <a:t>С</a:t>
            </a:r>
            <a:r>
              <a:rPr lang="ru-RU" sz="1800" b="1" strike="noStrike" spc="-7" dirty="0">
                <a:solidFill>
                  <a:srgbClr val="552112"/>
                </a:solidFill>
                <a:latin typeface="Calibri"/>
                <a:ea typeface="Arial"/>
              </a:rPr>
              <a:t>РОК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object 76">
            <a:extLst>
              <a:ext uri="{FF2B5EF4-FFF2-40B4-BE49-F238E27FC236}">
                <a16:creationId xmlns:a16="http://schemas.microsoft.com/office/drawing/2014/main" id="{C217583D-5F2E-7D19-00C9-FF819FFD3D35}"/>
              </a:ext>
            </a:extLst>
          </p:cNvPr>
          <p:cNvSpPr/>
          <p:nvPr/>
        </p:nvSpPr>
        <p:spPr>
          <a:xfrm>
            <a:off x="5508608" y="3930749"/>
            <a:ext cx="775080" cy="56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800" b="1" strike="noStrike" spc="-7" dirty="0">
                <a:solidFill>
                  <a:srgbClr val="552112"/>
                </a:solidFill>
                <a:latin typeface="Calibri"/>
                <a:ea typeface="Arial"/>
              </a:rPr>
              <a:t>С</a:t>
            </a:r>
            <a:r>
              <a:rPr lang="ru-RU" sz="1800" b="1" strike="noStrike" spc="-131" dirty="0">
                <a:solidFill>
                  <a:srgbClr val="552112"/>
                </a:solidFill>
                <a:latin typeface="Calibri"/>
                <a:ea typeface="Arial"/>
              </a:rPr>
              <a:t>Т</a:t>
            </a:r>
            <a:r>
              <a:rPr lang="ru-RU" sz="1800" b="1" strike="noStrike" spc="-1" dirty="0">
                <a:solidFill>
                  <a:srgbClr val="552112"/>
                </a:solidFill>
                <a:latin typeface="Calibri"/>
                <a:ea typeface="Arial"/>
              </a:rPr>
              <a:t>АВ</a:t>
            </a:r>
            <a:r>
              <a:rPr lang="ru-RU" sz="1800" b="1" strike="noStrike" spc="-12" dirty="0">
                <a:solidFill>
                  <a:srgbClr val="552112"/>
                </a:solidFill>
                <a:latin typeface="Calibri"/>
                <a:ea typeface="Arial"/>
              </a:rPr>
              <a:t>К</a:t>
            </a:r>
            <a:r>
              <a:rPr lang="ru-RU" sz="1800" b="1" strike="noStrike" spc="-1" dirty="0">
                <a:solidFill>
                  <a:srgbClr val="552112"/>
                </a:solidFill>
                <a:latin typeface="Calibri"/>
                <a:ea typeface="Arial"/>
              </a:rPr>
              <a:t>А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object 77">
            <a:extLst>
              <a:ext uri="{FF2B5EF4-FFF2-40B4-BE49-F238E27FC236}">
                <a16:creationId xmlns:a16="http://schemas.microsoft.com/office/drawing/2014/main" id="{4DE33C29-1A9F-82BD-F462-5B6A2F20A7AB}"/>
              </a:ext>
            </a:extLst>
          </p:cNvPr>
          <p:cNvSpPr/>
          <p:nvPr/>
        </p:nvSpPr>
        <p:spPr>
          <a:xfrm>
            <a:off x="5404205" y="1095797"/>
            <a:ext cx="5050248" cy="718460"/>
          </a:xfrm>
          <a:custGeom>
            <a:avLst/>
            <a:gdLst>
              <a:gd name="textAreaLeft" fmla="*/ 0 w 5189760"/>
              <a:gd name="textAreaRight" fmla="*/ 5191200 w 5189760"/>
              <a:gd name="textAreaTop" fmla="*/ 0 h 835560"/>
              <a:gd name="textAreaBottom" fmla="*/ 837000 h 835560"/>
            </a:gdLst>
            <a:ahLst/>
            <a:cxnLst/>
            <a:rect l="textAreaLeft" t="textAreaTop" r="textAreaRight" b="textAreaBottom"/>
            <a:pathLst>
              <a:path w="5191125" h="836930">
                <a:moveTo>
                  <a:pt x="0" y="139446"/>
                </a:moveTo>
                <a:lnTo>
                  <a:pt x="7114" y="95390"/>
                </a:lnTo>
                <a:lnTo>
                  <a:pt x="26919" y="57113"/>
                </a:lnTo>
                <a:lnTo>
                  <a:pt x="57113" y="26919"/>
                </a:lnTo>
                <a:lnTo>
                  <a:pt x="95390" y="7114"/>
                </a:lnTo>
                <a:lnTo>
                  <a:pt x="139445" y="0"/>
                </a:lnTo>
                <a:lnTo>
                  <a:pt x="5051297" y="0"/>
                </a:lnTo>
                <a:lnTo>
                  <a:pt x="5095353" y="7114"/>
                </a:lnTo>
                <a:lnTo>
                  <a:pt x="5133630" y="26919"/>
                </a:lnTo>
                <a:lnTo>
                  <a:pt x="5163824" y="57113"/>
                </a:lnTo>
                <a:lnTo>
                  <a:pt x="5183629" y="95390"/>
                </a:lnTo>
                <a:lnTo>
                  <a:pt x="5190744" y="139446"/>
                </a:lnTo>
                <a:lnTo>
                  <a:pt x="5190744" y="697230"/>
                </a:lnTo>
                <a:lnTo>
                  <a:pt x="5183629" y="741285"/>
                </a:lnTo>
                <a:lnTo>
                  <a:pt x="5163824" y="779562"/>
                </a:lnTo>
                <a:lnTo>
                  <a:pt x="5133630" y="809756"/>
                </a:lnTo>
                <a:lnTo>
                  <a:pt x="5095353" y="829561"/>
                </a:lnTo>
                <a:lnTo>
                  <a:pt x="5051297" y="836676"/>
                </a:lnTo>
                <a:lnTo>
                  <a:pt x="139445" y="836676"/>
                </a:lnTo>
                <a:lnTo>
                  <a:pt x="95390" y="829561"/>
                </a:lnTo>
                <a:lnTo>
                  <a:pt x="57113" y="809756"/>
                </a:lnTo>
                <a:lnTo>
                  <a:pt x="26919" y="779562"/>
                </a:lnTo>
                <a:lnTo>
                  <a:pt x="7114" y="741285"/>
                </a:lnTo>
                <a:lnTo>
                  <a:pt x="0" y="697230"/>
                </a:lnTo>
                <a:lnTo>
                  <a:pt x="0" y="139446"/>
                </a:lnTo>
                <a:close/>
              </a:path>
            </a:pathLst>
          </a:custGeom>
          <a:noFill/>
          <a:ln w="57960">
            <a:solidFill>
              <a:srgbClr val="EB5C3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chemeClr val="dk1"/>
              </a:solidFill>
              <a:latin typeface="Calibri"/>
              <a:ea typeface="Arial"/>
            </a:endParaRPr>
          </a:p>
        </p:txBody>
      </p:sp>
      <p:sp>
        <p:nvSpPr>
          <p:cNvPr id="129" name="object 79">
            <a:extLst>
              <a:ext uri="{FF2B5EF4-FFF2-40B4-BE49-F238E27FC236}">
                <a16:creationId xmlns:a16="http://schemas.microsoft.com/office/drawing/2014/main" id="{2B849E18-6265-057D-1BA1-EF0B6087663C}"/>
              </a:ext>
            </a:extLst>
          </p:cNvPr>
          <p:cNvSpPr/>
          <p:nvPr/>
        </p:nvSpPr>
        <p:spPr>
          <a:xfrm>
            <a:off x="7863904" y="1983747"/>
            <a:ext cx="1850464" cy="56505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800" b="0" strike="noStrike" spc="-12" dirty="0">
                <a:solidFill>
                  <a:schemeClr val="dk1"/>
                </a:solidFill>
                <a:latin typeface="Calibri"/>
                <a:ea typeface="Arial"/>
              </a:rPr>
              <a:t>от</a:t>
            </a:r>
            <a:r>
              <a:rPr lang="ru-RU" sz="1800" b="0" strike="noStrike" spc="-2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1" dirty="0">
                <a:solidFill>
                  <a:srgbClr val="C00000"/>
                </a:solidFill>
                <a:latin typeface="Calibri"/>
                <a:ea typeface="Arial"/>
              </a:rPr>
              <a:t>300</a:t>
            </a:r>
            <a:r>
              <a:rPr lang="ru-RU" sz="1800" b="1" strike="noStrike" spc="-26" dirty="0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7" dirty="0">
                <a:solidFill>
                  <a:srgbClr val="C00000"/>
                </a:solidFill>
                <a:latin typeface="Calibri"/>
                <a:ea typeface="Arial"/>
              </a:rPr>
              <a:t>тысяч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12600" defTabSz="914400">
              <a:lnSpc>
                <a:spcPct val="100000"/>
              </a:lnSpc>
            </a:pPr>
            <a:r>
              <a:rPr lang="ru-RU" sz="1800" b="0" strike="noStrike" spc="-7" dirty="0">
                <a:solidFill>
                  <a:schemeClr val="dk1"/>
                </a:solidFill>
                <a:latin typeface="Calibri"/>
                <a:ea typeface="Arial"/>
              </a:rPr>
              <a:t>до</a:t>
            </a:r>
            <a:r>
              <a:rPr lang="ru-RU" sz="1800" b="0" strike="noStrike" spc="-4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ru-RU" b="1" spc="-1" dirty="0">
                <a:solidFill>
                  <a:srgbClr val="C00000"/>
                </a:solidFill>
                <a:latin typeface="Calibri"/>
                <a:ea typeface="Arial"/>
              </a:rPr>
              <a:t>3</a:t>
            </a:r>
            <a:r>
              <a:rPr lang="ru-RU" sz="1800" b="1" strike="noStrike" spc="-15" dirty="0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7" dirty="0">
                <a:solidFill>
                  <a:srgbClr val="C00000"/>
                </a:solidFill>
                <a:latin typeface="Calibri"/>
                <a:ea typeface="Arial"/>
              </a:rPr>
              <a:t>млн </a:t>
            </a:r>
            <a:r>
              <a:rPr lang="ru-RU" sz="1800" b="0" strike="noStrike" spc="-12" dirty="0">
                <a:solidFill>
                  <a:schemeClr val="dk1"/>
                </a:solidFill>
                <a:latin typeface="Calibri"/>
                <a:ea typeface="Arial"/>
              </a:rPr>
              <a:t>рублей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Прямоугольник 3">
            <a:extLst>
              <a:ext uri="{FF2B5EF4-FFF2-40B4-BE49-F238E27FC236}">
                <a16:creationId xmlns:a16="http://schemas.microsoft.com/office/drawing/2014/main" id="{5086BCC1-9F02-B438-AB53-64999E5DA731}"/>
              </a:ext>
            </a:extLst>
          </p:cNvPr>
          <p:cNvSpPr/>
          <p:nvPr/>
        </p:nvSpPr>
        <p:spPr>
          <a:xfrm>
            <a:off x="7859468" y="3790349"/>
            <a:ext cx="394308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b="1" spc="-1" dirty="0">
                <a:solidFill>
                  <a:srgbClr val="C00000"/>
                </a:solidFill>
                <a:latin typeface="Calibri"/>
                <a:ea typeface="Arial"/>
              </a:rPr>
              <a:t>8</a:t>
            </a:r>
            <a:r>
              <a:rPr lang="ru-RU" sz="1800" b="1" strike="noStrike" spc="-1" dirty="0">
                <a:solidFill>
                  <a:srgbClr val="C00000"/>
                </a:solidFill>
                <a:latin typeface="Calibri"/>
                <a:ea typeface="Arial"/>
              </a:rPr>
              <a:t>,0 % годовых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30">
            <a:extLst>
              <a:ext uri="{FF2B5EF4-FFF2-40B4-BE49-F238E27FC236}">
                <a16:creationId xmlns:a16="http://schemas.microsoft.com/office/drawing/2014/main" id="{BE793285-B1C4-CD03-7D43-63154EA93779}"/>
              </a:ext>
            </a:extLst>
          </p:cNvPr>
          <p:cNvPicPr/>
          <p:nvPr/>
        </p:nvPicPr>
        <p:blipFill>
          <a:blip r:embed="rId5"/>
          <a:srcRect l="20614" t="-15142" r="48762" b="922"/>
          <a:stretch/>
        </p:blipFill>
        <p:spPr>
          <a:xfrm>
            <a:off x="9492610" y="672949"/>
            <a:ext cx="1808664" cy="718461"/>
          </a:xfrm>
          <a:prstGeom prst="rect">
            <a:avLst/>
          </a:prstGeom>
          <a:ln w="0"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20785C-C22F-DEE8-2B41-1B7C130D5CD0}"/>
              </a:ext>
            </a:extLst>
          </p:cNvPr>
          <p:cNvSpPr txBox="1"/>
          <p:nvPr/>
        </p:nvSpPr>
        <p:spPr>
          <a:xfrm>
            <a:off x="184488" y="2050314"/>
            <a:ext cx="121400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2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Подать заявку</a:t>
            </a: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: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chemeClr val="lt1"/>
                </a:solidFill>
                <a:latin typeface="Calibri"/>
                <a:ea typeface="Arial"/>
              </a:rPr>
              <a:t>на Цифровой платформе МСП.РФ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216B76-65CA-A9FE-F37C-343364EEB89D}"/>
              </a:ext>
            </a:extLst>
          </p:cNvPr>
          <p:cNvSpPr txBox="1"/>
          <p:nvPr/>
        </p:nvSpPr>
        <p:spPr>
          <a:xfrm>
            <a:off x="184488" y="2878922"/>
            <a:ext cx="25766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8 (843) 222-90-62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Параллелограмм 7">
            <a:extLst>
              <a:ext uri="{FF2B5EF4-FFF2-40B4-BE49-F238E27FC236}">
                <a16:creationId xmlns:a16="http://schemas.microsoft.com/office/drawing/2014/main" id="{078497A0-56B5-F3B3-DD26-5585E63384BB}"/>
              </a:ext>
            </a:extLst>
          </p:cNvPr>
          <p:cNvSpPr/>
          <p:nvPr/>
        </p:nvSpPr>
        <p:spPr>
          <a:xfrm>
            <a:off x="595461" y="115650"/>
            <a:ext cx="10829520" cy="70056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Финансовые МЕРЫ ПОДДЕРЖКИ фонда поддержки предпринимательства Республики </a:t>
            </a:r>
            <a:r>
              <a:rPr lang="ru-RU" sz="1800" b="1" strike="noStrike" cap="all" spc="-1" dirty="0" err="1">
                <a:solidFill>
                  <a:schemeClr val="lt1"/>
                </a:solidFill>
                <a:latin typeface="Arial Black"/>
                <a:ea typeface="Arial"/>
              </a:rPr>
              <a:t>татарстан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4912538-0CF2-65EE-86FA-DA592F1C46D0}"/>
              </a:ext>
            </a:extLst>
          </p:cNvPr>
          <p:cNvSpPr txBox="1"/>
          <p:nvPr/>
        </p:nvSpPr>
        <p:spPr>
          <a:xfrm>
            <a:off x="5404205" y="5272131"/>
            <a:ext cx="61033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spc="-1" dirty="0">
                <a:solidFill>
                  <a:srgbClr val="C00000"/>
                </a:solidFill>
                <a:latin typeface="Calibri"/>
              </a:rPr>
              <a:t>Подать заявку</a:t>
            </a:r>
          </a:p>
          <a:p>
            <a:pPr>
              <a:defRPr/>
            </a:pPr>
            <a:r>
              <a:rPr lang="ru-RU" b="1" spc="-1" dirty="0">
                <a:solidFill>
                  <a:srgbClr val="C00000"/>
                </a:solidFill>
                <a:latin typeface="Calibri"/>
              </a:rPr>
              <a:t>На Цифровой платформе МСП.РФ</a:t>
            </a:r>
          </a:p>
          <a:p>
            <a:pPr>
              <a:defRPr/>
            </a:pPr>
            <a:r>
              <a:rPr lang="en-US" b="1" spc="-1" dirty="0">
                <a:solidFill>
                  <a:srgbClr val="C00000"/>
                </a:solidFill>
                <a:latin typeface="Calibri"/>
              </a:rPr>
              <a:t>https://</a:t>
            </a:r>
            <a:r>
              <a:rPr lang="ru-RU" b="1" spc="-1" dirty="0">
                <a:solidFill>
                  <a:srgbClr val="C00000"/>
                </a:solidFill>
                <a:latin typeface="Calibri"/>
              </a:rPr>
              <a:t>МСП.РФ/</a:t>
            </a:r>
            <a:r>
              <a:rPr lang="en-US" b="1" spc="-1" dirty="0">
                <a:solidFill>
                  <a:srgbClr val="C00000"/>
                </a:solidFill>
                <a:latin typeface="Calibri"/>
              </a:rPr>
              <a:t>services/microloan/promo/</a:t>
            </a:r>
            <a:endParaRPr lang="ru-RU" b="1" spc="-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F44B6B3-419C-28D5-5AFC-4FF06CC97BB3}"/>
              </a:ext>
            </a:extLst>
          </p:cNvPr>
          <p:cNvSpPr txBox="1"/>
          <p:nvPr/>
        </p:nvSpPr>
        <p:spPr>
          <a:xfrm>
            <a:off x="5404205" y="4670588"/>
            <a:ext cx="61312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spc="-1" dirty="0">
                <a:solidFill>
                  <a:srgbClr val="C00000"/>
                </a:solidFill>
                <a:latin typeface="Calibri"/>
              </a:rPr>
              <a:t>Получить консультацию:</a:t>
            </a:r>
          </a:p>
          <a:p>
            <a:pPr>
              <a:defRPr/>
            </a:pPr>
            <a:r>
              <a:rPr lang="ru-RU" b="1" spc="-1" dirty="0">
                <a:solidFill>
                  <a:srgbClr val="C00000"/>
                </a:solidFill>
                <a:latin typeface="Calibri"/>
              </a:rPr>
              <a:t>8(843)222-90-62</a:t>
            </a:r>
          </a:p>
        </p:txBody>
      </p:sp>
      <p:sp>
        <p:nvSpPr>
          <p:cNvPr id="27" name="object 5">
            <a:extLst>
              <a:ext uri="{FF2B5EF4-FFF2-40B4-BE49-F238E27FC236}">
                <a16:creationId xmlns:a16="http://schemas.microsoft.com/office/drawing/2014/main" id="{B58D7FC7-648A-6AFD-55DB-BB09503642FD}"/>
              </a:ext>
            </a:extLst>
          </p:cNvPr>
          <p:cNvSpPr txBox="1"/>
          <p:nvPr/>
        </p:nvSpPr>
        <p:spPr>
          <a:xfrm>
            <a:off x="472162" y="2633241"/>
            <a:ext cx="24178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 err="1">
                <a:latin typeface="Calibri"/>
                <a:cs typeface="Calibri"/>
              </a:rPr>
              <a:t>от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lang="ru-RU" sz="1400" b="1" spc="-20" dirty="0">
                <a:solidFill>
                  <a:srgbClr val="C00000"/>
                </a:solidFill>
                <a:latin typeface="Calibri"/>
                <a:cs typeface="Calibri"/>
              </a:rPr>
              <a:t>300</a:t>
            </a:r>
            <a:r>
              <a:rPr sz="14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5" dirty="0" err="1">
                <a:solidFill>
                  <a:srgbClr val="C00000"/>
                </a:solidFill>
                <a:latin typeface="Calibri"/>
                <a:cs typeface="Calibri"/>
              </a:rPr>
              <a:t>тысяч</a:t>
            </a:r>
            <a:r>
              <a:rPr lang="ru-RU" sz="1400" b="1" spc="-5" dirty="0">
                <a:solidFill>
                  <a:srgbClr val="C00000"/>
                </a:solidFill>
                <a:latin typeface="Calibri"/>
                <a:cs typeface="Calibri"/>
              </a:rPr>
              <a:t> -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lang="ru-RU" sz="1400" b="1" spc="-20" dirty="0">
                <a:solidFill>
                  <a:srgbClr val="C00000"/>
                </a:solidFill>
                <a:latin typeface="Calibri"/>
                <a:cs typeface="Calibri"/>
              </a:rPr>
              <a:t>500</a:t>
            </a:r>
            <a:r>
              <a:rPr lang="ru-RU" sz="14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ru-RU" sz="1400" b="1" spc="-5" dirty="0">
                <a:solidFill>
                  <a:srgbClr val="C00000"/>
                </a:solidFill>
                <a:latin typeface="Calibri"/>
                <a:cs typeface="Calibri"/>
              </a:rPr>
              <a:t>тысяч </a:t>
            </a:r>
            <a:r>
              <a:rPr sz="1400" spc="-10" dirty="0" err="1">
                <a:latin typeface="Calibri"/>
                <a:cs typeface="Calibri"/>
              </a:rPr>
              <a:t>рублей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8" name="object 5">
            <a:extLst>
              <a:ext uri="{FF2B5EF4-FFF2-40B4-BE49-F238E27FC236}">
                <a16:creationId xmlns:a16="http://schemas.microsoft.com/office/drawing/2014/main" id="{897CE604-3DE2-CAEC-0B50-2FA627A68BE2}"/>
              </a:ext>
            </a:extLst>
          </p:cNvPr>
          <p:cNvSpPr txBox="1"/>
          <p:nvPr/>
        </p:nvSpPr>
        <p:spPr>
          <a:xfrm>
            <a:off x="476776" y="2911229"/>
            <a:ext cx="424163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10" dirty="0">
                <a:latin typeface="Calibri"/>
                <a:cs typeface="Calibri"/>
              </a:rPr>
              <a:t>-  поручительство ФЛ либо ИП, либо ЮЛ+ поручительство ГФ РТ 50% от суммы микрозайма;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9" name="object 5">
            <a:extLst>
              <a:ext uri="{FF2B5EF4-FFF2-40B4-BE49-F238E27FC236}">
                <a16:creationId xmlns:a16="http://schemas.microsoft.com/office/drawing/2014/main" id="{38A60B8F-2262-1CA5-7E12-284F0C3F642C}"/>
              </a:ext>
            </a:extLst>
          </p:cNvPr>
          <p:cNvSpPr txBox="1"/>
          <p:nvPr/>
        </p:nvSpPr>
        <p:spPr>
          <a:xfrm>
            <a:off x="472160" y="3346047"/>
            <a:ext cx="409432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10" dirty="0">
                <a:latin typeface="Calibri"/>
                <a:cs typeface="Calibri"/>
              </a:rPr>
              <a:t>- залог имущества стоимостью (с учетом К 0,7) не менее 100 % от суммы микрозайма.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00" name="object 5">
            <a:extLst>
              <a:ext uri="{FF2B5EF4-FFF2-40B4-BE49-F238E27FC236}">
                <a16:creationId xmlns:a16="http://schemas.microsoft.com/office/drawing/2014/main" id="{45BB47B3-B543-A2C9-7737-C6B33465B53C}"/>
              </a:ext>
            </a:extLst>
          </p:cNvPr>
          <p:cNvSpPr txBox="1"/>
          <p:nvPr/>
        </p:nvSpPr>
        <p:spPr bwMode="auto">
          <a:xfrm>
            <a:off x="528622" y="1131029"/>
            <a:ext cx="241785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b="1" strike="noStrike" spc="-7" dirty="0">
                <a:solidFill>
                  <a:srgbClr val="552112"/>
                </a:solidFill>
                <a:latin typeface="Calibri"/>
                <a:ea typeface="Arial"/>
              </a:rPr>
              <a:t>ОБЕСПЕЧЕНИЕ</a:t>
            </a:r>
            <a:endParaRPr lang="ru-RU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object 5">
            <a:extLst>
              <a:ext uri="{FF2B5EF4-FFF2-40B4-BE49-F238E27FC236}">
                <a16:creationId xmlns:a16="http://schemas.microsoft.com/office/drawing/2014/main" id="{9DFF7515-5B72-9F90-5984-B68767D56E1B}"/>
              </a:ext>
            </a:extLst>
          </p:cNvPr>
          <p:cNvSpPr txBox="1"/>
          <p:nvPr/>
        </p:nvSpPr>
        <p:spPr>
          <a:xfrm>
            <a:off x="9976440" y="6185051"/>
            <a:ext cx="4121510" cy="820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200" spc="-10" dirty="0">
                <a:latin typeface="Calibri"/>
                <a:cs typeface="Calibri"/>
              </a:rPr>
              <a:t>ФЛ- физическое лицо</a:t>
            </a:r>
          </a:p>
          <a:p>
            <a:pPr marL="12700">
              <a:spcBef>
                <a:spcPts val="100"/>
              </a:spcBef>
            </a:pPr>
            <a:r>
              <a:rPr lang="ru-RU" sz="1200" spc="-10" dirty="0">
                <a:latin typeface="Calibri"/>
                <a:cs typeface="Calibri"/>
              </a:rPr>
              <a:t>ЮЛ- юридическое лицо</a:t>
            </a:r>
          </a:p>
          <a:p>
            <a:pPr marL="12700">
              <a:spcBef>
                <a:spcPts val="100"/>
              </a:spcBef>
            </a:pPr>
            <a:r>
              <a:rPr lang="ru-RU" sz="1200" spc="-10" dirty="0">
                <a:latin typeface="Calibri"/>
                <a:cs typeface="Calibri"/>
              </a:rPr>
              <a:t>ГФ РТ – НО Гарантийный Фонд РТ</a:t>
            </a:r>
            <a:endParaRPr lang="ru-RU"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400" dirty="0">
              <a:latin typeface="Calibri"/>
              <a:cs typeface="Calibri"/>
            </a:endParaRPr>
          </a:p>
        </p:txBody>
      </p:sp>
      <p:sp>
        <p:nvSpPr>
          <p:cNvPr id="33" name="object 5">
            <a:extLst>
              <a:ext uri="{FF2B5EF4-FFF2-40B4-BE49-F238E27FC236}">
                <a16:creationId xmlns:a16="http://schemas.microsoft.com/office/drawing/2014/main" id="{1058FB9F-11F6-4C6B-4325-AE03C20EE396}"/>
              </a:ext>
            </a:extLst>
          </p:cNvPr>
          <p:cNvSpPr txBox="1"/>
          <p:nvPr/>
        </p:nvSpPr>
        <p:spPr>
          <a:xfrm>
            <a:off x="509628" y="3967060"/>
            <a:ext cx="24178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 err="1">
                <a:latin typeface="Calibri"/>
                <a:cs typeface="Calibri"/>
              </a:rPr>
              <a:t>от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lang="ru-RU" sz="1400" b="1" spc="-20" dirty="0">
                <a:solidFill>
                  <a:srgbClr val="C00000"/>
                </a:solidFill>
                <a:latin typeface="Calibri"/>
                <a:cs typeface="Calibri"/>
              </a:rPr>
              <a:t>500</a:t>
            </a:r>
            <a:r>
              <a:rPr lang="ru-RU" sz="14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ru-RU" sz="1400" b="1" spc="-5" dirty="0">
                <a:solidFill>
                  <a:srgbClr val="C00000"/>
                </a:solidFill>
                <a:latin typeface="Calibri"/>
                <a:cs typeface="Calibri"/>
              </a:rPr>
              <a:t>тысяч -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lang="ru-RU" sz="1400" b="1" spc="-40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r>
              <a:rPr sz="14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ru-RU" sz="1400" b="1" spc="-15" dirty="0">
                <a:solidFill>
                  <a:srgbClr val="C00000"/>
                </a:solidFill>
                <a:latin typeface="Calibri"/>
                <a:cs typeface="Calibri"/>
              </a:rPr>
              <a:t>млн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рублей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4" name="object 5">
            <a:extLst>
              <a:ext uri="{FF2B5EF4-FFF2-40B4-BE49-F238E27FC236}">
                <a16:creationId xmlns:a16="http://schemas.microsoft.com/office/drawing/2014/main" id="{E73DAB55-09AA-6B49-CF30-FF5B9136D28E}"/>
              </a:ext>
            </a:extLst>
          </p:cNvPr>
          <p:cNvSpPr txBox="1"/>
          <p:nvPr/>
        </p:nvSpPr>
        <p:spPr>
          <a:xfrm>
            <a:off x="472161" y="4249323"/>
            <a:ext cx="406585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10" dirty="0">
                <a:latin typeface="Calibri"/>
                <a:cs typeface="Calibri"/>
              </a:rPr>
              <a:t>- поручительство ФЛ либо ИП, либо ЮЛ + залог имущества стоимостью (с учетом К 0,7) не менее 100 % от суммы микрозайма;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5" name="object 5">
            <a:extLst>
              <a:ext uri="{FF2B5EF4-FFF2-40B4-BE49-F238E27FC236}">
                <a16:creationId xmlns:a16="http://schemas.microsoft.com/office/drawing/2014/main" id="{0666A2EA-1AB9-ECC2-8E8C-391ADBF54E80}"/>
              </a:ext>
            </a:extLst>
          </p:cNvPr>
          <p:cNvSpPr txBox="1"/>
          <p:nvPr/>
        </p:nvSpPr>
        <p:spPr>
          <a:xfrm>
            <a:off x="472160" y="4816145"/>
            <a:ext cx="406585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10" dirty="0">
                <a:latin typeface="Calibri"/>
                <a:cs typeface="Calibri"/>
              </a:rPr>
              <a:t>- поручительство ФЛ либо ИП, либо ЮЛ + поручительство ГФ РТ до 50% от суммы микрозайма + залог имущества (с учетом К 0,7) не менее 50 % от суммы микрозайма.</a:t>
            </a:r>
            <a:endParaRPr sz="1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794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7E2EF1-D4B1-C0C2-4E22-BE60EFA57A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Прямоугольник 85">
            <a:extLst>
              <a:ext uri="{FF2B5EF4-FFF2-40B4-BE49-F238E27FC236}">
                <a16:creationId xmlns:a16="http://schemas.microsoft.com/office/drawing/2014/main" id="{2E29CD3B-8C04-DBC2-C84F-D57F24C31E5C}"/>
              </a:ext>
            </a:extLst>
          </p:cNvPr>
          <p:cNvSpPr/>
          <p:nvPr/>
        </p:nvSpPr>
        <p:spPr>
          <a:xfrm>
            <a:off x="3629227" y="1009462"/>
            <a:ext cx="4600373" cy="6666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2600" defTabSz="914400">
              <a:lnSpc>
                <a:spcPts val="1386"/>
              </a:lnSpc>
              <a:spcBef>
                <a:spcPts val="99"/>
              </a:spcBef>
            </a:pPr>
            <a:r>
              <a:rPr lang="ru-RU" sz="1100" b="1" strike="noStrike" spc="-7" dirty="0">
                <a:solidFill>
                  <a:srgbClr val="552112"/>
                </a:solidFill>
                <a:latin typeface="Calibri"/>
                <a:ea typeface="Arial"/>
              </a:rPr>
              <a:t>МИКРОФИНАНСОВЫЙ</a:t>
            </a:r>
            <a:r>
              <a:rPr lang="ru-RU" sz="1100" b="1" strike="noStrike" spc="4" dirty="0">
                <a:solidFill>
                  <a:srgbClr val="552112"/>
                </a:solidFill>
                <a:latin typeface="Calibri"/>
                <a:ea typeface="Arial"/>
              </a:rPr>
              <a:t> </a:t>
            </a:r>
            <a:r>
              <a:rPr lang="ru-RU" sz="1100" b="1" strike="noStrike" spc="-15" dirty="0">
                <a:solidFill>
                  <a:srgbClr val="552112"/>
                </a:solidFill>
                <a:latin typeface="Calibri"/>
                <a:ea typeface="Arial"/>
              </a:rPr>
              <a:t>ПРОДУКТ</a:t>
            </a:r>
            <a:endParaRPr lang="ru-RU" sz="1100" b="0" strike="noStrike" spc="-1" dirty="0">
              <a:solidFill>
                <a:srgbClr val="000000"/>
              </a:solidFill>
              <a:latin typeface="Arial"/>
            </a:endParaRPr>
          </a:p>
          <a:p>
            <a:pPr marL="328320" algn="ctr" defTabSz="914400">
              <a:lnSpc>
                <a:spcPts val="3305"/>
              </a:lnSpc>
            </a:pPr>
            <a:r>
              <a:rPr lang="ru-RU" sz="2400" b="1" strike="noStrike" spc="-12" dirty="0">
                <a:solidFill>
                  <a:srgbClr val="552112"/>
                </a:solidFill>
                <a:latin typeface="Calibri"/>
                <a:ea typeface="Arial"/>
              </a:rPr>
              <a:t>«Легкий старт»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Скругленный прямоугольник 13">
            <a:extLst>
              <a:ext uri="{FF2B5EF4-FFF2-40B4-BE49-F238E27FC236}">
                <a16:creationId xmlns:a16="http://schemas.microsoft.com/office/drawing/2014/main" id="{94225B1F-257A-E9FA-3659-6079E000F878}"/>
              </a:ext>
            </a:extLst>
          </p:cNvPr>
          <p:cNvSpPr/>
          <p:nvPr/>
        </p:nvSpPr>
        <p:spPr>
          <a:xfrm>
            <a:off x="3341764" y="1009462"/>
            <a:ext cx="5345036" cy="860556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B5C3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pic>
        <p:nvPicPr>
          <p:cNvPr id="3" name="Рисунок 30">
            <a:extLst>
              <a:ext uri="{FF2B5EF4-FFF2-40B4-BE49-F238E27FC236}">
                <a16:creationId xmlns:a16="http://schemas.microsoft.com/office/drawing/2014/main" id="{53DAE2DE-4767-21E0-30CD-CD8779B71273}"/>
              </a:ext>
            </a:extLst>
          </p:cNvPr>
          <p:cNvPicPr/>
          <p:nvPr/>
        </p:nvPicPr>
        <p:blipFill>
          <a:blip r:embed="rId2"/>
          <a:srcRect l="20614" t="-15142" r="48762" b="922"/>
          <a:stretch/>
        </p:blipFill>
        <p:spPr>
          <a:xfrm>
            <a:off x="7855258" y="671331"/>
            <a:ext cx="1541720" cy="576560"/>
          </a:xfrm>
          <a:prstGeom prst="rect">
            <a:avLst/>
          </a:prstGeom>
          <a:ln w="0">
            <a:noFill/>
          </a:ln>
        </p:spPr>
      </p:pic>
      <p:sp>
        <p:nvSpPr>
          <p:cNvPr id="5" name="Параллелограмм 7">
            <a:extLst>
              <a:ext uri="{FF2B5EF4-FFF2-40B4-BE49-F238E27FC236}">
                <a16:creationId xmlns:a16="http://schemas.microsoft.com/office/drawing/2014/main" id="{53802AB7-C60D-C623-597F-BBE761621B45}"/>
              </a:ext>
            </a:extLst>
          </p:cNvPr>
          <p:cNvSpPr/>
          <p:nvPr/>
        </p:nvSpPr>
        <p:spPr>
          <a:xfrm>
            <a:off x="242047" y="115650"/>
            <a:ext cx="11483788" cy="72523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Финансовые МЕРЫ ПОДДЕРЖКИ фонда поддержки предпринимательства Республики </a:t>
            </a:r>
            <a:r>
              <a:rPr lang="ru-RU" sz="1800" b="1" strike="noStrike" cap="all" spc="-1" dirty="0" err="1">
                <a:solidFill>
                  <a:schemeClr val="lt1"/>
                </a:solidFill>
                <a:latin typeface="Arial Black"/>
                <a:ea typeface="Arial"/>
              </a:rPr>
              <a:t>татарстан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object 70">
            <a:extLst>
              <a:ext uri="{FF2B5EF4-FFF2-40B4-BE49-F238E27FC236}">
                <a16:creationId xmlns:a16="http://schemas.microsoft.com/office/drawing/2014/main" id="{5805B489-B290-F691-6EC7-C4A3AEFE737E}"/>
              </a:ext>
            </a:extLst>
          </p:cNvPr>
          <p:cNvSpPr/>
          <p:nvPr/>
        </p:nvSpPr>
        <p:spPr>
          <a:xfrm>
            <a:off x="5178117" y="1676140"/>
            <a:ext cx="1852200" cy="641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algn="ctr" defTabSz="914400">
              <a:lnSpc>
                <a:spcPct val="100000"/>
              </a:lnSpc>
              <a:spcBef>
                <a:spcPts val="99"/>
              </a:spcBef>
            </a:pPr>
            <a:endParaRPr lang="ru-RU" sz="2000" b="1" spc="-12" dirty="0">
              <a:latin typeface="Calibri"/>
            </a:endParaRPr>
          </a:p>
          <a:p>
            <a:pPr marL="12600" algn="ctr" defTabSz="914400">
              <a:lnSpc>
                <a:spcPct val="100000"/>
              </a:lnSpc>
              <a:spcBef>
                <a:spcPts val="99"/>
              </a:spcBef>
            </a:pPr>
            <a:r>
              <a:rPr lang="ru-RU" sz="2000" b="1" spc="-12" dirty="0">
                <a:latin typeface="Calibri"/>
              </a:rPr>
              <a:t>ДЛЯ КОГО: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353D76-D507-CD7D-BA89-8ECFAB0F3889}"/>
              </a:ext>
            </a:extLst>
          </p:cNvPr>
          <p:cNvSpPr txBox="1"/>
          <p:nvPr/>
        </p:nvSpPr>
        <p:spPr>
          <a:xfrm>
            <a:off x="495300" y="2342818"/>
            <a:ext cx="11230535" cy="4386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spc="-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ru-RU" sz="1400" b="0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убъект МСП при одновременном соблюдении следующих условий:</a:t>
            </a:r>
            <a:endParaRPr lang="ru-RU" sz="1400" spc="-1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00000"/>
              </a:lnSpc>
            </a:pPr>
            <a:r>
              <a:rPr lang="ru-RU" sz="1400" spc="-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1400" b="0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зарегистрирован и действует не более 23 месяцев (до даты подачи заявки);</a:t>
            </a:r>
            <a:endParaRPr lang="ru-RU" sz="1400" spc="-1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00000"/>
              </a:lnSpc>
            </a:pPr>
            <a:r>
              <a:rPr lang="ru-RU" sz="1400" spc="-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1400" b="0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основным видом является деятельность, входящая в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Раздел А «Сельское, лесное хозяйство, охота, рыболовство и рыбоводство»;</a:t>
            </a:r>
          </a:p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Раздел F «Строительство»;</a:t>
            </a:r>
          </a:p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Раздел Н «Транспортировка и хранение»;</a:t>
            </a:r>
          </a:p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Раздел Q «Деятельность в области здравоохранения и социальных услуг»;</a:t>
            </a:r>
          </a:p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Раздел R «Деятельность в области культуры, спорта, организации досуга и развлечений»;</a:t>
            </a:r>
          </a:p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класс 95 «Ремонт компьютеров, предметов личного потребления и хозяйственно-бытового назначения» и класс 96 «Деятельность по предоставлению прочих персональных услуг» Раздела S «Предоставление прочих видов услуг» общероссийского классификатора видов экономической деятельности ОК 029-2014 (КДЕС Ред. 2).</a:t>
            </a:r>
          </a:p>
          <a:p>
            <a:pPr algn="ctr"/>
            <a:r>
              <a:rPr lang="ru-RU" sz="2000" b="1" spc="-12" dirty="0">
                <a:latin typeface="Calibri"/>
              </a:rPr>
              <a:t>         Возможные цели:</a:t>
            </a:r>
          </a:p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приобретение оборудования и комплектующих, а также иных основных средств, необходимых для осуществления предпринимательской деятельности;</a:t>
            </a:r>
          </a:p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приобретение товарно-материальных ценностей, необходимых для осуществления предпринимательской деятельности;</a:t>
            </a:r>
          </a:p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приобретение коммерческой недвижимости;</a:t>
            </a:r>
          </a:p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оплата услуг по ремонту коммерческих помещений и оборудования;</a:t>
            </a:r>
          </a:p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оплата работ и услуг, связанных с разработкой программного обеспечения, его тестированием и информационной безопасностью.</a:t>
            </a:r>
          </a:p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sz="14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915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001E4F-B113-D4F7-6585-13785205F7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object 69">
            <a:extLst>
              <a:ext uri="{FF2B5EF4-FFF2-40B4-BE49-F238E27FC236}">
                <a16:creationId xmlns:a16="http://schemas.microsoft.com/office/drawing/2014/main" id="{0B7A6523-7BAE-AAA9-EB3F-36F4BAC0500C}"/>
              </a:ext>
            </a:extLst>
          </p:cNvPr>
          <p:cNvSpPr/>
          <p:nvPr/>
        </p:nvSpPr>
        <p:spPr>
          <a:xfrm>
            <a:off x="5691898" y="1179858"/>
            <a:ext cx="4893840" cy="61545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ts val="1386"/>
              </a:lnSpc>
              <a:spcBef>
                <a:spcPts val="99"/>
              </a:spcBef>
            </a:pPr>
            <a:r>
              <a:rPr lang="ru-RU" sz="1200" b="1" strike="noStrike" spc="-7" dirty="0">
                <a:solidFill>
                  <a:srgbClr val="552112"/>
                </a:solidFill>
                <a:latin typeface="Calibri"/>
                <a:ea typeface="Arial"/>
              </a:rPr>
              <a:t>МИКРОФИНАНСОВЫЙ</a:t>
            </a:r>
            <a:r>
              <a:rPr lang="ru-RU" sz="1200" b="1" strike="noStrike" spc="4" dirty="0">
                <a:solidFill>
                  <a:srgbClr val="552112"/>
                </a:solidFill>
                <a:latin typeface="Calibri"/>
                <a:ea typeface="Arial"/>
              </a:rPr>
              <a:t> </a:t>
            </a:r>
            <a:r>
              <a:rPr lang="ru-RU" sz="1200" b="1" strike="noStrike" spc="-15" dirty="0">
                <a:solidFill>
                  <a:srgbClr val="552112"/>
                </a:solidFill>
                <a:latin typeface="Calibri"/>
                <a:ea typeface="Arial"/>
              </a:rPr>
              <a:t>ПРОДУКТ</a:t>
            </a: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  <a:p>
            <a:pPr marL="328320" algn="ctr" defTabSz="914400">
              <a:lnSpc>
                <a:spcPts val="3305"/>
              </a:lnSpc>
            </a:pPr>
            <a:r>
              <a:rPr lang="ru-RU" sz="2800" b="1" strike="noStrike" spc="-12" dirty="0">
                <a:solidFill>
                  <a:srgbClr val="552112"/>
                </a:solidFill>
                <a:latin typeface="Calibri"/>
                <a:ea typeface="Arial"/>
              </a:rPr>
              <a:t>«Содействие»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object 70">
            <a:extLst>
              <a:ext uri="{FF2B5EF4-FFF2-40B4-BE49-F238E27FC236}">
                <a16:creationId xmlns:a16="http://schemas.microsoft.com/office/drawing/2014/main" id="{26FECBE1-1BA0-E812-5672-743A660724FC}"/>
              </a:ext>
            </a:extLst>
          </p:cNvPr>
          <p:cNvSpPr/>
          <p:nvPr/>
        </p:nvSpPr>
        <p:spPr>
          <a:xfrm>
            <a:off x="7863904" y="2897822"/>
            <a:ext cx="1852200" cy="28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800" b="0" strike="noStrike" spc="-12" dirty="0">
                <a:solidFill>
                  <a:schemeClr val="dk1"/>
                </a:solidFill>
                <a:latin typeface="Calibri"/>
                <a:ea typeface="Arial"/>
              </a:rPr>
              <a:t>от </a:t>
            </a:r>
            <a:r>
              <a:rPr lang="ru-RU" sz="1800" b="1" strike="noStrike" spc="-1" dirty="0">
                <a:solidFill>
                  <a:srgbClr val="C00000"/>
                </a:solidFill>
                <a:latin typeface="Calibri"/>
                <a:ea typeface="Arial"/>
              </a:rPr>
              <a:t>3</a:t>
            </a:r>
            <a:r>
              <a:rPr lang="ru-RU" sz="1800" b="1" strike="noStrike" spc="-15" dirty="0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lang="ru-RU" sz="1800" b="0" strike="noStrike" spc="-7" dirty="0">
                <a:solidFill>
                  <a:schemeClr val="dk1"/>
                </a:solidFill>
                <a:latin typeface="Calibri"/>
                <a:ea typeface="Arial"/>
              </a:rPr>
              <a:t>до</a:t>
            </a:r>
            <a:r>
              <a:rPr lang="ru-RU" sz="1800" b="0" strike="noStrike" spc="-15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7" dirty="0">
                <a:solidFill>
                  <a:srgbClr val="C00000"/>
                </a:solidFill>
                <a:latin typeface="Calibri"/>
                <a:ea typeface="Arial"/>
              </a:rPr>
              <a:t>36</a:t>
            </a:r>
            <a:r>
              <a:rPr lang="ru-RU" sz="1800" b="1" strike="noStrike" spc="-12" dirty="0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lang="ru-RU" sz="1800" b="0" strike="noStrike" spc="-12" dirty="0">
                <a:solidFill>
                  <a:schemeClr val="dk1"/>
                </a:solidFill>
                <a:latin typeface="Calibri"/>
                <a:ea typeface="Arial"/>
              </a:rPr>
              <a:t>месяцев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1" name="object 71">
            <a:extLst>
              <a:ext uri="{FF2B5EF4-FFF2-40B4-BE49-F238E27FC236}">
                <a16:creationId xmlns:a16="http://schemas.microsoft.com/office/drawing/2014/main" id="{4245D16D-E022-0B27-128A-8AFE39EE73A8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6726960" y="2122637"/>
            <a:ext cx="358200" cy="358200"/>
          </a:xfrm>
          <a:prstGeom prst="rect">
            <a:avLst/>
          </a:prstGeom>
          <a:ln w="0">
            <a:noFill/>
          </a:ln>
        </p:spPr>
      </p:pic>
      <p:pic>
        <p:nvPicPr>
          <p:cNvPr id="122" name="object 72">
            <a:extLst>
              <a:ext uri="{FF2B5EF4-FFF2-40B4-BE49-F238E27FC236}">
                <a16:creationId xmlns:a16="http://schemas.microsoft.com/office/drawing/2014/main" id="{68F3D2AD-AD5E-70DA-7AB4-94FD8DB73AEC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6726960" y="2880521"/>
            <a:ext cx="358200" cy="353520"/>
          </a:xfrm>
          <a:prstGeom prst="rect">
            <a:avLst/>
          </a:prstGeom>
          <a:ln w="0">
            <a:noFill/>
          </a:ln>
        </p:spPr>
      </p:pic>
      <p:pic>
        <p:nvPicPr>
          <p:cNvPr id="123" name="object 73">
            <a:extLst>
              <a:ext uri="{FF2B5EF4-FFF2-40B4-BE49-F238E27FC236}">
                <a16:creationId xmlns:a16="http://schemas.microsoft.com/office/drawing/2014/main" id="{C908B0DD-B4B8-8C50-5840-C232B4220F29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6697800" y="3930749"/>
            <a:ext cx="387360" cy="358200"/>
          </a:xfrm>
          <a:prstGeom prst="rect">
            <a:avLst/>
          </a:prstGeom>
          <a:ln w="0">
            <a:noFill/>
          </a:ln>
        </p:spPr>
      </p:pic>
      <p:sp>
        <p:nvSpPr>
          <p:cNvPr id="124" name="object 74">
            <a:extLst>
              <a:ext uri="{FF2B5EF4-FFF2-40B4-BE49-F238E27FC236}">
                <a16:creationId xmlns:a16="http://schemas.microsoft.com/office/drawing/2014/main" id="{5DD87E9D-32AA-3DA7-EE4C-C2CCD6AE500E}"/>
              </a:ext>
            </a:extLst>
          </p:cNvPr>
          <p:cNvSpPr/>
          <p:nvPr/>
        </p:nvSpPr>
        <p:spPr>
          <a:xfrm>
            <a:off x="5509772" y="2122637"/>
            <a:ext cx="808200" cy="28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800" b="1" strike="noStrike" spc="-7">
                <a:solidFill>
                  <a:srgbClr val="552112"/>
                </a:solidFill>
                <a:latin typeface="Calibri"/>
                <a:ea typeface="Arial"/>
              </a:rPr>
              <a:t>СУММА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object 75">
            <a:extLst>
              <a:ext uri="{FF2B5EF4-FFF2-40B4-BE49-F238E27FC236}">
                <a16:creationId xmlns:a16="http://schemas.microsoft.com/office/drawing/2014/main" id="{46E39E77-023F-CDEA-0A8F-510DB13218B5}"/>
              </a:ext>
            </a:extLst>
          </p:cNvPr>
          <p:cNvSpPr/>
          <p:nvPr/>
        </p:nvSpPr>
        <p:spPr>
          <a:xfrm>
            <a:off x="5497156" y="2904721"/>
            <a:ext cx="549720" cy="28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800" b="1" strike="noStrike" spc="-12" dirty="0">
                <a:solidFill>
                  <a:srgbClr val="552112"/>
                </a:solidFill>
                <a:latin typeface="Calibri"/>
                <a:ea typeface="Arial"/>
              </a:rPr>
              <a:t>С</a:t>
            </a:r>
            <a:r>
              <a:rPr lang="ru-RU" sz="1800" b="1" strike="noStrike" spc="-7" dirty="0">
                <a:solidFill>
                  <a:srgbClr val="552112"/>
                </a:solidFill>
                <a:latin typeface="Calibri"/>
                <a:ea typeface="Arial"/>
              </a:rPr>
              <a:t>РОК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object 76">
            <a:extLst>
              <a:ext uri="{FF2B5EF4-FFF2-40B4-BE49-F238E27FC236}">
                <a16:creationId xmlns:a16="http://schemas.microsoft.com/office/drawing/2014/main" id="{FECBE9C9-A8FE-5790-BE98-C2C6C0F2C13C}"/>
              </a:ext>
            </a:extLst>
          </p:cNvPr>
          <p:cNvSpPr/>
          <p:nvPr/>
        </p:nvSpPr>
        <p:spPr>
          <a:xfrm>
            <a:off x="5508608" y="3930749"/>
            <a:ext cx="775080" cy="56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800" b="1" strike="noStrike" spc="-7" dirty="0">
                <a:solidFill>
                  <a:srgbClr val="552112"/>
                </a:solidFill>
                <a:latin typeface="Calibri"/>
                <a:ea typeface="Arial"/>
              </a:rPr>
              <a:t>С</a:t>
            </a:r>
            <a:r>
              <a:rPr lang="ru-RU" sz="1800" b="1" strike="noStrike" spc="-131" dirty="0">
                <a:solidFill>
                  <a:srgbClr val="552112"/>
                </a:solidFill>
                <a:latin typeface="Calibri"/>
                <a:ea typeface="Arial"/>
              </a:rPr>
              <a:t>Т</a:t>
            </a:r>
            <a:r>
              <a:rPr lang="ru-RU" sz="1800" b="1" strike="noStrike" spc="-1" dirty="0">
                <a:solidFill>
                  <a:srgbClr val="552112"/>
                </a:solidFill>
                <a:latin typeface="Calibri"/>
                <a:ea typeface="Arial"/>
              </a:rPr>
              <a:t>АВ</a:t>
            </a:r>
            <a:r>
              <a:rPr lang="ru-RU" sz="1800" b="1" strike="noStrike" spc="-12" dirty="0">
                <a:solidFill>
                  <a:srgbClr val="552112"/>
                </a:solidFill>
                <a:latin typeface="Calibri"/>
                <a:ea typeface="Arial"/>
              </a:rPr>
              <a:t>К</a:t>
            </a:r>
            <a:r>
              <a:rPr lang="ru-RU" sz="1800" b="1" strike="noStrike" spc="-1" dirty="0">
                <a:solidFill>
                  <a:srgbClr val="552112"/>
                </a:solidFill>
                <a:latin typeface="Calibri"/>
                <a:ea typeface="Arial"/>
              </a:rPr>
              <a:t>А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object 77">
            <a:extLst>
              <a:ext uri="{FF2B5EF4-FFF2-40B4-BE49-F238E27FC236}">
                <a16:creationId xmlns:a16="http://schemas.microsoft.com/office/drawing/2014/main" id="{76BD330F-D843-ED3D-A9EC-9EE7BAE6A8D9}"/>
              </a:ext>
            </a:extLst>
          </p:cNvPr>
          <p:cNvSpPr/>
          <p:nvPr/>
        </p:nvSpPr>
        <p:spPr>
          <a:xfrm>
            <a:off x="5404205" y="1095797"/>
            <a:ext cx="5050248" cy="718460"/>
          </a:xfrm>
          <a:custGeom>
            <a:avLst/>
            <a:gdLst>
              <a:gd name="textAreaLeft" fmla="*/ 0 w 5189760"/>
              <a:gd name="textAreaRight" fmla="*/ 5191200 w 5189760"/>
              <a:gd name="textAreaTop" fmla="*/ 0 h 835560"/>
              <a:gd name="textAreaBottom" fmla="*/ 837000 h 835560"/>
            </a:gdLst>
            <a:ahLst/>
            <a:cxnLst/>
            <a:rect l="textAreaLeft" t="textAreaTop" r="textAreaRight" b="textAreaBottom"/>
            <a:pathLst>
              <a:path w="5191125" h="836930">
                <a:moveTo>
                  <a:pt x="0" y="139446"/>
                </a:moveTo>
                <a:lnTo>
                  <a:pt x="7114" y="95390"/>
                </a:lnTo>
                <a:lnTo>
                  <a:pt x="26919" y="57113"/>
                </a:lnTo>
                <a:lnTo>
                  <a:pt x="57113" y="26919"/>
                </a:lnTo>
                <a:lnTo>
                  <a:pt x="95390" y="7114"/>
                </a:lnTo>
                <a:lnTo>
                  <a:pt x="139445" y="0"/>
                </a:lnTo>
                <a:lnTo>
                  <a:pt x="5051297" y="0"/>
                </a:lnTo>
                <a:lnTo>
                  <a:pt x="5095353" y="7114"/>
                </a:lnTo>
                <a:lnTo>
                  <a:pt x="5133630" y="26919"/>
                </a:lnTo>
                <a:lnTo>
                  <a:pt x="5163824" y="57113"/>
                </a:lnTo>
                <a:lnTo>
                  <a:pt x="5183629" y="95390"/>
                </a:lnTo>
                <a:lnTo>
                  <a:pt x="5190744" y="139446"/>
                </a:lnTo>
                <a:lnTo>
                  <a:pt x="5190744" y="697230"/>
                </a:lnTo>
                <a:lnTo>
                  <a:pt x="5183629" y="741285"/>
                </a:lnTo>
                <a:lnTo>
                  <a:pt x="5163824" y="779562"/>
                </a:lnTo>
                <a:lnTo>
                  <a:pt x="5133630" y="809756"/>
                </a:lnTo>
                <a:lnTo>
                  <a:pt x="5095353" y="829561"/>
                </a:lnTo>
                <a:lnTo>
                  <a:pt x="5051297" y="836676"/>
                </a:lnTo>
                <a:lnTo>
                  <a:pt x="139445" y="836676"/>
                </a:lnTo>
                <a:lnTo>
                  <a:pt x="95390" y="829561"/>
                </a:lnTo>
                <a:lnTo>
                  <a:pt x="57113" y="809756"/>
                </a:lnTo>
                <a:lnTo>
                  <a:pt x="26919" y="779562"/>
                </a:lnTo>
                <a:lnTo>
                  <a:pt x="7114" y="741285"/>
                </a:lnTo>
                <a:lnTo>
                  <a:pt x="0" y="697230"/>
                </a:lnTo>
                <a:lnTo>
                  <a:pt x="0" y="139446"/>
                </a:lnTo>
                <a:close/>
              </a:path>
            </a:pathLst>
          </a:custGeom>
          <a:noFill/>
          <a:ln w="57960">
            <a:solidFill>
              <a:srgbClr val="EB5C3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chemeClr val="dk1"/>
              </a:solidFill>
              <a:latin typeface="Calibri"/>
              <a:ea typeface="Arial"/>
            </a:endParaRPr>
          </a:p>
        </p:txBody>
      </p:sp>
      <p:sp>
        <p:nvSpPr>
          <p:cNvPr id="129" name="object 79">
            <a:extLst>
              <a:ext uri="{FF2B5EF4-FFF2-40B4-BE49-F238E27FC236}">
                <a16:creationId xmlns:a16="http://schemas.microsoft.com/office/drawing/2014/main" id="{C190D75F-56E7-5BC9-8BD0-C6DB7EB62698}"/>
              </a:ext>
            </a:extLst>
          </p:cNvPr>
          <p:cNvSpPr/>
          <p:nvPr/>
        </p:nvSpPr>
        <p:spPr>
          <a:xfrm>
            <a:off x="7863904" y="1983747"/>
            <a:ext cx="1850464" cy="56505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800" b="0" strike="noStrike" spc="-12" dirty="0">
                <a:solidFill>
                  <a:schemeClr val="dk1"/>
                </a:solidFill>
                <a:latin typeface="Calibri"/>
                <a:ea typeface="Arial"/>
              </a:rPr>
              <a:t>от</a:t>
            </a:r>
            <a:r>
              <a:rPr lang="ru-RU" sz="1800" b="0" strike="noStrike" spc="-2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ru-RU" b="1" spc="-1" dirty="0">
                <a:solidFill>
                  <a:srgbClr val="C00000"/>
                </a:solidFill>
                <a:latin typeface="Calibri"/>
                <a:ea typeface="Arial"/>
              </a:rPr>
              <a:t>5</a:t>
            </a:r>
            <a:r>
              <a:rPr lang="ru-RU" sz="1800" b="1" strike="noStrike" spc="-1" dirty="0">
                <a:solidFill>
                  <a:srgbClr val="C00000"/>
                </a:solidFill>
                <a:latin typeface="Calibri"/>
                <a:ea typeface="Arial"/>
              </a:rPr>
              <a:t>00</a:t>
            </a:r>
            <a:r>
              <a:rPr lang="ru-RU" sz="1800" b="1" strike="noStrike" spc="-26" dirty="0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7" dirty="0">
                <a:solidFill>
                  <a:srgbClr val="C00000"/>
                </a:solidFill>
                <a:latin typeface="Calibri"/>
                <a:ea typeface="Arial"/>
              </a:rPr>
              <a:t>тысяч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12600" defTabSz="914400">
              <a:lnSpc>
                <a:spcPct val="100000"/>
              </a:lnSpc>
            </a:pPr>
            <a:r>
              <a:rPr lang="ru-RU" sz="1800" b="0" strike="noStrike" spc="-7" dirty="0">
                <a:solidFill>
                  <a:schemeClr val="dk1"/>
                </a:solidFill>
                <a:latin typeface="Calibri"/>
                <a:ea typeface="Arial"/>
              </a:rPr>
              <a:t>до</a:t>
            </a:r>
            <a:r>
              <a:rPr lang="ru-RU" sz="1800" b="0" strike="noStrike" spc="-4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1" dirty="0">
                <a:solidFill>
                  <a:srgbClr val="C00000"/>
                </a:solidFill>
                <a:latin typeface="Calibri"/>
                <a:ea typeface="Arial"/>
              </a:rPr>
              <a:t>5</a:t>
            </a:r>
            <a:r>
              <a:rPr lang="ru-RU" sz="1800" b="1" strike="noStrike" spc="-15" dirty="0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7" dirty="0">
                <a:solidFill>
                  <a:srgbClr val="C00000"/>
                </a:solidFill>
                <a:latin typeface="Calibri"/>
                <a:ea typeface="Arial"/>
              </a:rPr>
              <a:t>млн </a:t>
            </a:r>
            <a:r>
              <a:rPr lang="ru-RU" sz="1800" b="0" strike="noStrike" spc="-12" dirty="0">
                <a:solidFill>
                  <a:schemeClr val="dk1"/>
                </a:solidFill>
                <a:latin typeface="Calibri"/>
                <a:ea typeface="Arial"/>
              </a:rPr>
              <a:t>рублей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Прямоугольник 3">
            <a:extLst>
              <a:ext uri="{FF2B5EF4-FFF2-40B4-BE49-F238E27FC236}">
                <a16:creationId xmlns:a16="http://schemas.microsoft.com/office/drawing/2014/main" id="{09C289A5-274F-B142-6830-E09B93DAB352}"/>
              </a:ext>
            </a:extLst>
          </p:cNvPr>
          <p:cNvSpPr/>
          <p:nvPr/>
        </p:nvSpPr>
        <p:spPr>
          <a:xfrm>
            <a:off x="7859468" y="3790349"/>
            <a:ext cx="394308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C00000"/>
                </a:solidFill>
                <a:latin typeface="Calibri"/>
                <a:ea typeface="Arial"/>
              </a:rPr>
              <a:t>16,5 % годовых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30">
            <a:extLst>
              <a:ext uri="{FF2B5EF4-FFF2-40B4-BE49-F238E27FC236}">
                <a16:creationId xmlns:a16="http://schemas.microsoft.com/office/drawing/2014/main" id="{5AEC53AE-D05A-E0CF-7ABC-5B59C7C379A0}"/>
              </a:ext>
            </a:extLst>
          </p:cNvPr>
          <p:cNvPicPr/>
          <p:nvPr/>
        </p:nvPicPr>
        <p:blipFill>
          <a:blip r:embed="rId5"/>
          <a:srcRect l="20614" t="-15142" r="48762" b="922"/>
          <a:stretch/>
        </p:blipFill>
        <p:spPr>
          <a:xfrm>
            <a:off x="9492610" y="672949"/>
            <a:ext cx="1808664" cy="718461"/>
          </a:xfrm>
          <a:prstGeom prst="rect">
            <a:avLst/>
          </a:prstGeom>
          <a:ln w="0"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4FC7FE-5262-8700-2C01-15380ECF072B}"/>
              </a:ext>
            </a:extLst>
          </p:cNvPr>
          <p:cNvSpPr txBox="1"/>
          <p:nvPr/>
        </p:nvSpPr>
        <p:spPr>
          <a:xfrm>
            <a:off x="184488" y="2050314"/>
            <a:ext cx="121400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2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Подать заявку</a:t>
            </a: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: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chemeClr val="lt1"/>
                </a:solidFill>
                <a:latin typeface="Calibri"/>
                <a:ea typeface="Arial"/>
              </a:rPr>
              <a:t>на Цифровой платформе МСП.РФ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CA120F-D403-218D-10B0-324B00503371}"/>
              </a:ext>
            </a:extLst>
          </p:cNvPr>
          <p:cNvSpPr txBox="1"/>
          <p:nvPr/>
        </p:nvSpPr>
        <p:spPr>
          <a:xfrm>
            <a:off x="184488" y="2878922"/>
            <a:ext cx="25766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8 (843) 222-90-62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Параллелограмм 7">
            <a:extLst>
              <a:ext uri="{FF2B5EF4-FFF2-40B4-BE49-F238E27FC236}">
                <a16:creationId xmlns:a16="http://schemas.microsoft.com/office/drawing/2014/main" id="{4E340363-0204-AFE9-A573-C14896B51B4D}"/>
              </a:ext>
            </a:extLst>
          </p:cNvPr>
          <p:cNvSpPr/>
          <p:nvPr/>
        </p:nvSpPr>
        <p:spPr>
          <a:xfrm>
            <a:off x="595461" y="115650"/>
            <a:ext cx="10829520" cy="70056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Финансовые МЕРЫ ПОДДЕРЖКИ фонда поддержки предпринимательства Республики </a:t>
            </a:r>
            <a:r>
              <a:rPr lang="ru-RU" sz="1800" b="1" strike="noStrike" cap="all" spc="-1" dirty="0" err="1">
                <a:solidFill>
                  <a:schemeClr val="lt1"/>
                </a:solidFill>
                <a:latin typeface="Arial Black"/>
                <a:ea typeface="Arial"/>
              </a:rPr>
              <a:t>татарстан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0AC2D93-E7BA-7F77-6FE0-65090EB35FD7}"/>
              </a:ext>
            </a:extLst>
          </p:cNvPr>
          <p:cNvSpPr txBox="1"/>
          <p:nvPr/>
        </p:nvSpPr>
        <p:spPr>
          <a:xfrm>
            <a:off x="5404205" y="5272131"/>
            <a:ext cx="61033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spc="-1" dirty="0">
                <a:solidFill>
                  <a:srgbClr val="C00000"/>
                </a:solidFill>
                <a:latin typeface="Calibri"/>
              </a:rPr>
              <a:t>Подать заявку</a:t>
            </a:r>
          </a:p>
          <a:p>
            <a:pPr>
              <a:defRPr/>
            </a:pPr>
            <a:r>
              <a:rPr lang="ru-RU" b="1" spc="-1" dirty="0">
                <a:solidFill>
                  <a:srgbClr val="C00000"/>
                </a:solidFill>
                <a:latin typeface="Calibri"/>
              </a:rPr>
              <a:t>На Цифровой платформе МСП.РФ</a:t>
            </a:r>
          </a:p>
          <a:p>
            <a:pPr>
              <a:defRPr/>
            </a:pPr>
            <a:r>
              <a:rPr lang="en-US" b="1" spc="-1" dirty="0">
                <a:solidFill>
                  <a:srgbClr val="C00000"/>
                </a:solidFill>
                <a:latin typeface="Calibri"/>
              </a:rPr>
              <a:t>https://</a:t>
            </a:r>
            <a:r>
              <a:rPr lang="ru-RU" b="1" spc="-1" dirty="0">
                <a:solidFill>
                  <a:srgbClr val="C00000"/>
                </a:solidFill>
                <a:latin typeface="Calibri"/>
              </a:rPr>
              <a:t>МСП.РФ/</a:t>
            </a:r>
            <a:r>
              <a:rPr lang="en-US" b="1" spc="-1" dirty="0">
                <a:solidFill>
                  <a:srgbClr val="C00000"/>
                </a:solidFill>
                <a:latin typeface="Calibri"/>
              </a:rPr>
              <a:t>services/microloan/promo/</a:t>
            </a:r>
            <a:endParaRPr lang="ru-RU" b="1" spc="-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5321CAD-8472-5E71-159B-08C411B6C28C}"/>
              </a:ext>
            </a:extLst>
          </p:cNvPr>
          <p:cNvSpPr txBox="1"/>
          <p:nvPr/>
        </p:nvSpPr>
        <p:spPr>
          <a:xfrm>
            <a:off x="5404205" y="4670588"/>
            <a:ext cx="61312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spc="-1" dirty="0">
                <a:solidFill>
                  <a:srgbClr val="C00000"/>
                </a:solidFill>
                <a:latin typeface="Calibri"/>
              </a:rPr>
              <a:t>Получить консультацию:</a:t>
            </a:r>
          </a:p>
          <a:p>
            <a:pPr>
              <a:defRPr/>
            </a:pPr>
            <a:r>
              <a:rPr lang="ru-RU" b="1" spc="-1" dirty="0">
                <a:solidFill>
                  <a:srgbClr val="C00000"/>
                </a:solidFill>
                <a:latin typeface="Calibri"/>
              </a:rPr>
              <a:t>8(843)222-90-62</a:t>
            </a:r>
          </a:p>
        </p:txBody>
      </p:sp>
      <p:sp>
        <p:nvSpPr>
          <p:cNvPr id="27" name="object 5">
            <a:extLst>
              <a:ext uri="{FF2B5EF4-FFF2-40B4-BE49-F238E27FC236}">
                <a16:creationId xmlns:a16="http://schemas.microsoft.com/office/drawing/2014/main" id="{73332CE7-049E-6DAF-2731-742AEBCCDF9E}"/>
              </a:ext>
            </a:extLst>
          </p:cNvPr>
          <p:cNvSpPr txBox="1"/>
          <p:nvPr/>
        </p:nvSpPr>
        <p:spPr>
          <a:xfrm>
            <a:off x="528622" y="2050314"/>
            <a:ext cx="236139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 err="1">
                <a:latin typeface="Calibri"/>
                <a:cs typeface="Calibri"/>
              </a:rPr>
              <a:t>от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lang="ru-RU" sz="1400" b="1" spc="-20" dirty="0">
                <a:solidFill>
                  <a:srgbClr val="C00000"/>
                </a:solidFill>
                <a:latin typeface="Calibri"/>
                <a:cs typeface="Calibri"/>
              </a:rPr>
              <a:t>500</a:t>
            </a:r>
            <a:r>
              <a:rPr sz="14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5" dirty="0" err="1">
                <a:solidFill>
                  <a:srgbClr val="C00000"/>
                </a:solidFill>
                <a:latin typeface="Calibri"/>
                <a:cs typeface="Calibri"/>
              </a:rPr>
              <a:t>тысяч</a:t>
            </a:r>
            <a:r>
              <a:rPr lang="ru-RU" sz="1400" b="1" spc="-5" dirty="0">
                <a:solidFill>
                  <a:srgbClr val="C00000"/>
                </a:solidFill>
                <a:latin typeface="Calibri"/>
                <a:cs typeface="Calibri"/>
              </a:rPr>
              <a:t> -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lang="ru-RU" sz="1400" b="1" spc="-40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sz="14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ru-RU" sz="1400" b="1" spc="-15" dirty="0">
                <a:solidFill>
                  <a:srgbClr val="C00000"/>
                </a:solidFill>
                <a:latin typeface="Calibri"/>
                <a:cs typeface="Calibri"/>
              </a:rPr>
              <a:t>млн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рублей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8" name="object 5">
            <a:extLst>
              <a:ext uri="{FF2B5EF4-FFF2-40B4-BE49-F238E27FC236}">
                <a16:creationId xmlns:a16="http://schemas.microsoft.com/office/drawing/2014/main" id="{6CE63A26-3634-3628-A26B-615591F452FD}"/>
              </a:ext>
            </a:extLst>
          </p:cNvPr>
          <p:cNvSpPr txBox="1"/>
          <p:nvPr/>
        </p:nvSpPr>
        <p:spPr>
          <a:xfrm>
            <a:off x="528621" y="2333585"/>
            <a:ext cx="3799476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200" spc="-10" dirty="0">
                <a:latin typeface="Calibri"/>
                <a:cs typeface="Calibri"/>
              </a:rPr>
              <a:t>- </a:t>
            </a:r>
            <a:r>
              <a:rPr lang="ru-RU" sz="1200" spc="-1" dirty="0">
                <a:solidFill>
                  <a:srgbClr val="000000"/>
                </a:solidFill>
                <a:latin typeface="Calibri"/>
                <a:ea typeface="Arial"/>
              </a:rPr>
              <a:t> залог имущества стоимостью (с учетом К 0,7) не менее 100% от суммы микрозайма;</a:t>
            </a:r>
            <a:endParaRPr lang="ru-RU" sz="1200" spc="-1" dirty="0">
              <a:solidFill>
                <a:srgbClr val="000000"/>
              </a:solidFill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200" dirty="0">
              <a:latin typeface="Calibri"/>
              <a:cs typeface="Calibri"/>
            </a:endParaRPr>
          </a:p>
        </p:txBody>
      </p:sp>
      <p:sp>
        <p:nvSpPr>
          <p:cNvPr id="29" name="object 5">
            <a:extLst>
              <a:ext uri="{FF2B5EF4-FFF2-40B4-BE49-F238E27FC236}">
                <a16:creationId xmlns:a16="http://schemas.microsoft.com/office/drawing/2014/main" id="{29D9910D-659C-ACC2-4037-6F308A5DE510}"/>
              </a:ext>
            </a:extLst>
          </p:cNvPr>
          <p:cNvSpPr txBox="1"/>
          <p:nvPr/>
        </p:nvSpPr>
        <p:spPr>
          <a:xfrm>
            <a:off x="528621" y="2802689"/>
            <a:ext cx="380391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10" dirty="0">
                <a:latin typeface="Calibri"/>
                <a:cs typeface="Calibri"/>
              </a:rPr>
              <a:t>- поручительство ФЛ либо ИП, либо ЮЛ+ залог имущества стоимостью (с учетом К 0,7) не менее 50% от суммы микрозайма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00" name="object 5">
            <a:extLst>
              <a:ext uri="{FF2B5EF4-FFF2-40B4-BE49-F238E27FC236}">
                <a16:creationId xmlns:a16="http://schemas.microsoft.com/office/drawing/2014/main" id="{8696E3D4-3BB1-AB62-69D1-76EB6714CA67}"/>
              </a:ext>
            </a:extLst>
          </p:cNvPr>
          <p:cNvSpPr txBox="1"/>
          <p:nvPr/>
        </p:nvSpPr>
        <p:spPr bwMode="auto">
          <a:xfrm>
            <a:off x="528622" y="1131029"/>
            <a:ext cx="241785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b="1" strike="noStrike" spc="-7" dirty="0">
                <a:solidFill>
                  <a:srgbClr val="552112"/>
                </a:solidFill>
                <a:latin typeface="Calibri"/>
                <a:ea typeface="Arial"/>
              </a:rPr>
              <a:t>ОБЕСПЕЧЕНИЕ</a:t>
            </a:r>
            <a:endParaRPr lang="ru-RU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object 5">
            <a:extLst>
              <a:ext uri="{FF2B5EF4-FFF2-40B4-BE49-F238E27FC236}">
                <a16:creationId xmlns:a16="http://schemas.microsoft.com/office/drawing/2014/main" id="{DA4352F9-A3B1-3B45-CE9C-F53F68938C87}"/>
              </a:ext>
            </a:extLst>
          </p:cNvPr>
          <p:cNvSpPr txBox="1"/>
          <p:nvPr/>
        </p:nvSpPr>
        <p:spPr>
          <a:xfrm>
            <a:off x="9976440" y="6185051"/>
            <a:ext cx="4121510" cy="820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200" spc="-10" dirty="0">
                <a:latin typeface="Calibri"/>
                <a:cs typeface="Calibri"/>
              </a:rPr>
              <a:t>ФЛ- физическое лицо</a:t>
            </a:r>
          </a:p>
          <a:p>
            <a:pPr marL="12700">
              <a:spcBef>
                <a:spcPts val="100"/>
              </a:spcBef>
            </a:pPr>
            <a:r>
              <a:rPr lang="ru-RU" sz="1200" spc="-10" dirty="0">
                <a:latin typeface="Calibri"/>
                <a:cs typeface="Calibri"/>
              </a:rPr>
              <a:t>ЮЛ- юридическое лицо</a:t>
            </a:r>
          </a:p>
          <a:p>
            <a:pPr marL="12700">
              <a:spcBef>
                <a:spcPts val="100"/>
              </a:spcBef>
            </a:pPr>
            <a:r>
              <a:rPr lang="ru-RU" sz="1200" spc="-10" dirty="0">
                <a:latin typeface="Calibri"/>
                <a:cs typeface="Calibri"/>
              </a:rPr>
              <a:t>ГФ РТ – НО Гарантийный Фонд РТ</a:t>
            </a:r>
            <a:endParaRPr lang="ru-RU"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400" dirty="0">
              <a:latin typeface="Calibri"/>
              <a:cs typeface="Calibri"/>
            </a:endParaRPr>
          </a:p>
        </p:txBody>
      </p:sp>
      <p:sp>
        <p:nvSpPr>
          <p:cNvPr id="33" name="object 5">
            <a:extLst>
              <a:ext uri="{FF2B5EF4-FFF2-40B4-BE49-F238E27FC236}">
                <a16:creationId xmlns:a16="http://schemas.microsoft.com/office/drawing/2014/main" id="{07E7AE20-0927-1BEE-EB5D-36852847BAC4}"/>
              </a:ext>
            </a:extLst>
          </p:cNvPr>
          <p:cNvSpPr txBox="1"/>
          <p:nvPr/>
        </p:nvSpPr>
        <p:spPr>
          <a:xfrm>
            <a:off x="499352" y="3391906"/>
            <a:ext cx="23906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 err="1">
                <a:latin typeface="Calibri"/>
                <a:cs typeface="Calibri"/>
              </a:rPr>
              <a:t>от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lang="ru-RU" sz="1400" b="1" spc="-20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sz="14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ru-RU" sz="1400" b="1" spc="-25" dirty="0">
                <a:solidFill>
                  <a:srgbClr val="C00000"/>
                </a:solidFill>
                <a:latin typeface="Calibri"/>
                <a:cs typeface="Calibri"/>
              </a:rPr>
              <a:t>млн</a:t>
            </a:r>
            <a:r>
              <a:rPr lang="ru-RU" sz="1400" b="1" spc="-5" dirty="0">
                <a:solidFill>
                  <a:srgbClr val="C00000"/>
                </a:solidFill>
                <a:latin typeface="Calibri"/>
                <a:cs typeface="Calibri"/>
              </a:rPr>
              <a:t> -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lang="ru-RU" sz="1400" b="1" spc="-40" dirty="0">
                <a:solidFill>
                  <a:srgbClr val="C00000"/>
                </a:solidFill>
                <a:latin typeface="Calibri"/>
                <a:cs typeface="Calibri"/>
              </a:rPr>
              <a:t>2</a:t>
            </a:r>
            <a:r>
              <a:rPr sz="14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ru-RU" sz="1400" b="1" spc="-15" dirty="0">
                <a:solidFill>
                  <a:srgbClr val="C00000"/>
                </a:solidFill>
                <a:latin typeface="Calibri"/>
                <a:cs typeface="Calibri"/>
              </a:rPr>
              <a:t>млн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рублей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4" name="object 5">
            <a:extLst>
              <a:ext uri="{FF2B5EF4-FFF2-40B4-BE49-F238E27FC236}">
                <a16:creationId xmlns:a16="http://schemas.microsoft.com/office/drawing/2014/main" id="{5A51263D-E663-8C0E-DB97-8605E1ED8EE5}"/>
              </a:ext>
            </a:extLst>
          </p:cNvPr>
          <p:cNvSpPr txBox="1"/>
          <p:nvPr/>
        </p:nvSpPr>
        <p:spPr>
          <a:xfrm>
            <a:off x="528621" y="3643792"/>
            <a:ext cx="376939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i="1" spc="-10" dirty="0">
                <a:latin typeface="Calibri"/>
                <a:cs typeface="Calibri"/>
              </a:rPr>
              <a:t>- </a:t>
            </a:r>
            <a:r>
              <a:rPr lang="ru-RU" sz="1200" spc="-10" dirty="0">
                <a:latin typeface="Calibri"/>
                <a:cs typeface="Calibri"/>
              </a:rPr>
              <a:t>залог имущества стоимостью (с учетом К 0,7) не менее 50% от суммы микрозайма + поручительство ГФ РТ до 50% от суммы микрозайма;</a:t>
            </a:r>
            <a:endParaRPr sz="1200" spc="-10" dirty="0">
              <a:latin typeface="Calibri"/>
              <a:cs typeface="Calibri"/>
            </a:endParaRPr>
          </a:p>
        </p:txBody>
      </p:sp>
      <p:sp>
        <p:nvSpPr>
          <p:cNvPr id="35" name="object 5">
            <a:extLst>
              <a:ext uri="{FF2B5EF4-FFF2-40B4-BE49-F238E27FC236}">
                <a16:creationId xmlns:a16="http://schemas.microsoft.com/office/drawing/2014/main" id="{3402457A-E6B7-99B6-123A-324F5A3C71D6}"/>
              </a:ext>
            </a:extLst>
          </p:cNvPr>
          <p:cNvSpPr txBox="1"/>
          <p:nvPr/>
        </p:nvSpPr>
        <p:spPr>
          <a:xfrm>
            <a:off x="528621" y="4265061"/>
            <a:ext cx="368922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10" dirty="0">
                <a:latin typeface="Calibri"/>
                <a:cs typeface="Calibri"/>
              </a:rPr>
              <a:t>- поручительство ФЛ, либо ИП, либо ЮЛ + залог имущества стоимостью (с учетом К 0,7) не менее 100 % от суммы микрозайма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97" name="object 5">
            <a:extLst>
              <a:ext uri="{FF2B5EF4-FFF2-40B4-BE49-F238E27FC236}">
                <a16:creationId xmlns:a16="http://schemas.microsoft.com/office/drawing/2014/main" id="{32DEE060-D30E-7BCA-AC89-1F7ED9197AA0}"/>
              </a:ext>
            </a:extLst>
          </p:cNvPr>
          <p:cNvSpPr txBox="1"/>
          <p:nvPr/>
        </p:nvSpPr>
        <p:spPr>
          <a:xfrm>
            <a:off x="528619" y="4670588"/>
            <a:ext cx="3689228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1400" spc="-1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 err="1">
                <a:latin typeface="Calibri"/>
                <a:cs typeface="Calibri"/>
              </a:rPr>
              <a:t>от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lang="ru-RU" sz="1400" b="1" spc="-20" dirty="0">
                <a:solidFill>
                  <a:srgbClr val="C00000"/>
                </a:solidFill>
                <a:latin typeface="Calibri"/>
                <a:cs typeface="Calibri"/>
              </a:rPr>
              <a:t>2 млн</a:t>
            </a:r>
            <a:r>
              <a:rPr lang="ru-RU" sz="1400" b="1" spc="-5" dirty="0">
                <a:solidFill>
                  <a:srgbClr val="C00000"/>
                </a:solidFill>
                <a:latin typeface="Calibri"/>
                <a:cs typeface="Calibri"/>
              </a:rPr>
              <a:t> -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lang="ru-RU" sz="1400" b="1" spc="-40" dirty="0">
                <a:solidFill>
                  <a:srgbClr val="C00000"/>
                </a:solidFill>
                <a:latin typeface="Calibri"/>
                <a:cs typeface="Calibri"/>
              </a:rPr>
              <a:t>5</a:t>
            </a:r>
            <a:r>
              <a:rPr sz="14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ru-RU" sz="1400" b="1" spc="-15" dirty="0">
                <a:solidFill>
                  <a:srgbClr val="C00000"/>
                </a:solidFill>
                <a:latin typeface="Calibri"/>
                <a:cs typeface="Calibri"/>
              </a:rPr>
              <a:t>млн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рублей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99" name="object 5">
            <a:extLst>
              <a:ext uri="{FF2B5EF4-FFF2-40B4-BE49-F238E27FC236}">
                <a16:creationId xmlns:a16="http://schemas.microsoft.com/office/drawing/2014/main" id="{178BE511-1DEC-BC15-7B18-D89937825547}"/>
              </a:ext>
            </a:extLst>
          </p:cNvPr>
          <p:cNvSpPr txBox="1"/>
          <p:nvPr/>
        </p:nvSpPr>
        <p:spPr>
          <a:xfrm>
            <a:off x="595461" y="5237410"/>
            <a:ext cx="428925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10" dirty="0">
                <a:latin typeface="Calibri"/>
                <a:cs typeface="Calibri"/>
              </a:rPr>
              <a:t>- поручительство ФЛ либо ИП, либо ЮЛ+ залог имущества стоимостью (с учетом К 0,7) не менее 100 % от суммы микрозайма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98" name="object 5">
            <a:extLst>
              <a:ext uri="{FF2B5EF4-FFF2-40B4-BE49-F238E27FC236}">
                <a16:creationId xmlns:a16="http://schemas.microsoft.com/office/drawing/2014/main" id="{B4DD3DCB-AD98-07D0-8850-60728EC861EB}"/>
              </a:ext>
            </a:extLst>
          </p:cNvPr>
          <p:cNvSpPr txBox="1"/>
          <p:nvPr/>
        </p:nvSpPr>
        <p:spPr>
          <a:xfrm>
            <a:off x="528618" y="5711250"/>
            <a:ext cx="4356101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endParaRPr lang="ru-RU" sz="1200" spc="-10" dirty="0">
              <a:latin typeface="Calibri"/>
              <a:cs typeface="Calibri"/>
            </a:endParaRPr>
          </a:p>
          <a:p>
            <a:pPr marL="12700">
              <a:spcBef>
                <a:spcPts val="100"/>
              </a:spcBef>
            </a:pPr>
            <a:r>
              <a:rPr lang="ru-RU" sz="1200" spc="-10" dirty="0">
                <a:latin typeface="Calibri"/>
                <a:cs typeface="Calibri"/>
              </a:rPr>
              <a:t>- поручительство ФЛ или ЮЛ+ поручительство ГФ РТ до 50% от суммы микрозайма + залог имущества (с учетом К 0,7) не менее 50 % от суммы микрозайма</a:t>
            </a:r>
            <a:endParaRPr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3573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2607D-ACBA-BD9D-6513-0FD47DA0C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Прямоугольник 85">
            <a:extLst>
              <a:ext uri="{FF2B5EF4-FFF2-40B4-BE49-F238E27FC236}">
                <a16:creationId xmlns:a16="http://schemas.microsoft.com/office/drawing/2014/main" id="{AEDFD175-D503-153F-CFA9-4F1499A798E1}"/>
              </a:ext>
            </a:extLst>
          </p:cNvPr>
          <p:cNvSpPr/>
          <p:nvPr/>
        </p:nvSpPr>
        <p:spPr>
          <a:xfrm>
            <a:off x="3591127" y="992225"/>
            <a:ext cx="4584685" cy="6666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2600" defTabSz="914400">
              <a:lnSpc>
                <a:spcPts val="1386"/>
              </a:lnSpc>
              <a:spcBef>
                <a:spcPts val="99"/>
              </a:spcBef>
            </a:pPr>
            <a:r>
              <a:rPr lang="ru-RU" sz="1100" b="1" strike="noStrike" spc="-7" dirty="0">
                <a:solidFill>
                  <a:srgbClr val="552112"/>
                </a:solidFill>
                <a:latin typeface="Calibri"/>
                <a:ea typeface="Arial"/>
              </a:rPr>
              <a:t>МИКРОФИНАНСОВЫЙ</a:t>
            </a:r>
            <a:r>
              <a:rPr lang="ru-RU" sz="1100" b="1" strike="noStrike" spc="4" dirty="0">
                <a:solidFill>
                  <a:srgbClr val="552112"/>
                </a:solidFill>
                <a:latin typeface="Calibri"/>
                <a:ea typeface="Arial"/>
              </a:rPr>
              <a:t> </a:t>
            </a:r>
            <a:r>
              <a:rPr lang="ru-RU" sz="1100" b="1" strike="noStrike" spc="-15" dirty="0">
                <a:solidFill>
                  <a:srgbClr val="552112"/>
                </a:solidFill>
                <a:latin typeface="Calibri"/>
                <a:ea typeface="Arial"/>
              </a:rPr>
              <a:t>ПРОДУКТ</a:t>
            </a:r>
            <a:endParaRPr lang="ru-RU" sz="1100" b="0" strike="noStrike" spc="-1" dirty="0">
              <a:solidFill>
                <a:srgbClr val="000000"/>
              </a:solidFill>
              <a:latin typeface="Arial"/>
            </a:endParaRPr>
          </a:p>
          <a:p>
            <a:pPr marL="328320" algn="ctr" defTabSz="914400">
              <a:lnSpc>
                <a:spcPts val="3305"/>
              </a:lnSpc>
            </a:pPr>
            <a:r>
              <a:rPr lang="ru-RU" sz="2400" b="1" strike="noStrike" spc="-12" dirty="0">
                <a:solidFill>
                  <a:srgbClr val="552112"/>
                </a:solidFill>
                <a:latin typeface="Calibri"/>
                <a:ea typeface="Arial"/>
              </a:rPr>
              <a:t>«Содействие»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Скругленный прямоугольник 13">
            <a:extLst>
              <a:ext uri="{FF2B5EF4-FFF2-40B4-BE49-F238E27FC236}">
                <a16:creationId xmlns:a16="http://schemas.microsoft.com/office/drawing/2014/main" id="{9BEB5E4A-25F5-3F0D-52C4-A24302F7817A}"/>
              </a:ext>
            </a:extLst>
          </p:cNvPr>
          <p:cNvSpPr/>
          <p:nvPr/>
        </p:nvSpPr>
        <p:spPr>
          <a:xfrm>
            <a:off x="3341764" y="970482"/>
            <a:ext cx="5284354" cy="666678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B5C3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pic>
        <p:nvPicPr>
          <p:cNvPr id="3" name="Рисунок 30">
            <a:extLst>
              <a:ext uri="{FF2B5EF4-FFF2-40B4-BE49-F238E27FC236}">
                <a16:creationId xmlns:a16="http://schemas.microsoft.com/office/drawing/2014/main" id="{796B11A8-A3F1-51F4-2A67-F5D17FECBDAD}"/>
              </a:ext>
            </a:extLst>
          </p:cNvPr>
          <p:cNvPicPr/>
          <p:nvPr/>
        </p:nvPicPr>
        <p:blipFill>
          <a:blip r:embed="rId2"/>
          <a:srcRect l="20614" t="-15142" r="48762" b="922"/>
          <a:stretch/>
        </p:blipFill>
        <p:spPr>
          <a:xfrm>
            <a:off x="7855258" y="671331"/>
            <a:ext cx="1541720" cy="576560"/>
          </a:xfrm>
          <a:prstGeom prst="rect">
            <a:avLst/>
          </a:prstGeom>
          <a:ln w="0">
            <a:noFill/>
          </a:ln>
        </p:spPr>
      </p:pic>
      <p:sp>
        <p:nvSpPr>
          <p:cNvPr id="5" name="Параллелограмм 7">
            <a:extLst>
              <a:ext uri="{FF2B5EF4-FFF2-40B4-BE49-F238E27FC236}">
                <a16:creationId xmlns:a16="http://schemas.microsoft.com/office/drawing/2014/main" id="{C5400142-89BF-94D5-2169-9B5FD49583CA}"/>
              </a:ext>
            </a:extLst>
          </p:cNvPr>
          <p:cNvSpPr/>
          <p:nvPr/>
        </p:nvSpPr>
        <p:spPr>
          <a:xfrm>
            <a:off x="242047" y="115650"/>
            <a:ext cx="11483788" cy="57656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Финансовые МЕРЫ ПОДДЕРЖКИ фонда поддержки предпринимательства Республики </a:t>
            </a:r>
            <a:r>
              <a:rPr lang="ru-RU" sz="1800" b="1" strike="noStrike" cap="all" spc="-1" dirty="0" err="1">
                <a:solidFill>
                  <a:schemeClr val="lt1"/>
                </a:solidFill>
                <a:latin typeface="Arial Black"/>
                <a:ea typeface="Arial"/>
              </a:rPr>
              <a:t>татарстан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object 70">
            <a:extLst>
              <a:ext uri="{FF2B5EF4-FFF2-40B4-BE49-F238E27FC236}">
                <a16:creationId xmlns:a16="http://schemas.microsoft.com/office/drawing/2014/main" id="{65ABBA13-DC3B-265A-E80A-06EB06F6DEA8}"/>
              </a:ext>
            </a:extLst>
          </p:cNvPr>
          <p:cNvSpPr/>
          <p:nvPr/>
        </p:nvSpPr>
        <p:spPr>
          <a:xfrm>
            <a:off x="5272247" y="1726412"/>
            <a:ext cx="1852200" cy="3205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algn="ctr" defTabSz="914400">
              <a:lnSpc>
                <a:spcPct val="100000"/>
              </a:lnSpc>
              <a:spcBef>
                <a:spcPts val="99"/>
              </a:spcBef>
            </a:pPr>
            <a:r>
              <a:rPr lang="ru-RU" sz="2000" b="1" spc="-12" dirty="0">
                <a:latin typeface="Calibri"/>
              </a:rPr>
              <a:t>ДЛЯ КОГО: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440076-8DB9-1BE3-8E6F-709E61E982AE}"/>
              </a:ext>
            </a:extLst>
          </p:cNvPr>
          <p:cNvSpPr txBox="1"/>
          <p:nvPr/>
        </p:nvSpPr>
        <p:spPr>
          <a:xfrm>
            <a:off x="441512" y="2046912"/>
            <a:ext cx="11483788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0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субъекты МСП, 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основным видом является деятельность, входящая в: </a:t>
            </a:r>
          </a:p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подкласс 03.2 «Рыбоводство» раздела А «Сельское, лесное хозяйство, охота, рыболовство и рыбоводство»;</a:t>
            </a:r>
          </a:p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раздел D «Обеспечение электрической энергией, газом и паром; кондиционирование воздуха»;</a:t>
            </a:r>
          </a:p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раздел E «Водоснабжение; водоотведение, организация сбора и утилизации отходов, деятельность по ликвидации загрязнений»;</a:t>
            </a:r>
          </a:p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классы 80 «Деятельность по обеспечению безопасности и проведению расследований» и 81 «Деятельность по обслуживанию зданий и территорий» раздела N «Деятельность административная и сопутствующие дополнительные услуги»; </a:t>
            </a:r>
          </a:p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раздел P «Образование»;</a:t>
            </a:r>
          </a:p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раздел Q «Деятельность в области здравоохранения и социальных услуг»; </a:t>
            </a:r>
          </a:p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класс 93 «Деятельность в области спорта, отдыха и развлечений» раздела R «Деятельность в области культуры, спорта, организации досуга и развлечений»;</a:t>
            </a:r>
          </a:p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класс 95 «Ремонт компьютеров, предметов личного потребления и хозяйственно-бытового назначения» и класс 96 «Деятельность по предоставлению прочих персональных услуг» раздела S «Предоставление прочих видов услуг» </a:t>
            </a:r>
          </a:p>
          <a:p>
            <a:pPr defTabSz="914400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общероссийского классификатора видов экономической деятельности ОК 029-2014 (КДЕС Ред. 2).</a:t>
            </a:r>
          </a:p>
          <a:p>
            <a:pPr algn="ctr" defTabSz="914400">
              <a:lnSpc>
                <a:spcPct val="100000"/>
              </a:lnSpc>
            </a:pPr>
            <a:r>
              <a:rPr lang="ru-RU" sz="2000" b="1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Возможные цели</a:t>
            </a:r>
            <a:r>
              <a:rPr lang="ru-RU" sz="1400" b="1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приобретение оборудования и комплектующих, а также иных основных средств, необходимых для осуществления предпринимательской деятельности;</a:t>
            </a:r>
          </a:p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приобретение товарно-материальных ценностей, необходимых для осуществления предпринимательской деятельности;</a:t>
            </a:r>
          </a:p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приобретение коммерческой недвижимости;</a:t>
            </a:r>
          </a:p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оплата услуг по ремонту коммерческих помещений и оборудования;</a:t>
            </a:r>
          </a:p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оплата работ и услуг, связанных с разработкой программного обеспечения, его тестированием и информационной безопасностью.</a:t>
            </a:r>
          </a:p>
          <a:p>
            <a:pPr algn="ctr" defTabSz="914400">
              <a:lnSpc>
                <a:spcPct val="100000"/>
              </a:lnSpc>
            </a:pPr>
            <a:endParaRPr lang="ru-RU" sz="1400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5461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6737</TotalTime>
  <Words>5949</Words>
  <Application>Microsoft Office PowerPoint</Application>
  <PresentationFormat>Широкоэкранный</PresentationFormat>
  <Paragraphs>700</Paragraphs>
  <Slides>34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34</vt:i4>
      </vt:variant>
    </vt:vector>
  </HeadingPairs>
  <TitlesOfParts>
    <vt:vector size="55" baseType="lpstr">
      <vt:lpstr>Arial</vt:lpstr>
      <vt:lpstr>Arial Black</vt:lpstr>
      <vt:lpstr>Calibri</vt:lpstr>
      <vt:lpstr>OpenSymbol</vt:lpstr>
      <vt:lpstr>Segoe UI</vt:lpstr>
      <vt:lpstr>Symbol</vt:lpstr>
      <vt:lpstr>Times New Roman</vt:lpstr>
      <vt:lpstr>Wingdings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Миронова Нина Сергеевна</dc:creator>
  <dc:description/>
  <cp:lastModifiedBy>Бабий Дина Алексеевна</cp:lastModifiedBy>
  <cp:revision>808</cp:revision>
  <cp:lastPrinted>2025-03-17T12:14:53Z</cp:lastPrinted>
  <dcterms:created xsi:type="dcterms:W3CDTF">2022-12-12T14:36:21Z</dcterms:created>
  <dcterms:modified xsi:type="dcterms:W3CDTF">2025-11-12T15:10:54Z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r8>3</vt:r8>
  </property>
  <property fmtid="{D5CDD505-2E9C-101B-9397-08002B2CF9AE}" pid="3" name="PresentationFormat">
    <vt:lpwstr>Широкоэкранный</vt:lpwstr>
  </property>
  <property fmtid="{D5CDD505-2E9C-101B-9397-08002B2CF9AE}" pid="4" name="Slides">
    <vt:r8>25</vt:r8>
  </property>
</Properties>
</file>